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819900" cy="9918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218" y="354"/>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6033"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62275" y="0"/>
            <a:ext cx="2956033" cy="496491"/>
          </a:xfrm>
          <a:prstGeom prst="rect">
            <a:avLst/>
          </a:prstGeom>
        </p:spPr>
        <p:txBody>
          <a:bodyPr vert="horz" lIns="91440" tIns="45720" rIns="91440" bIns="45720" rtlCol="0"/>
          <a:lstStyle>
            <a:lvl1pPr algn="r">
              <a:defRPr sz="1200"/>
            </a:lvl1pPr>
          </a:lstStyle>
          <a:p>
            <a:fld id="{A79FC896-F18B-4E9C-8895-B9226F94780F}" type="datetimeFigureOut">
              <a:rPr lang="en-US" smtClean="0"/>
              <a:pPr/>
              <a:t>11/11/2019</a:t>
            </a:fld>
            <a:endParaRPr lang="en-GB"/>
          </a:p>
        </p:txBody>
      </p:sp>
      <p:sp>
        <p:nvSpPr>
          <p:cNvPr id="4" name="Slide Image Placeholder 3"/>
          <p:cNvSpPr>
            <a:spLocks noGrp="1" noRot="1" noChangeAspect="1"/>
          </p:cNvSpPr>
          <p:nvPr>
            <p:ph type="sldImg" idx="2"/>
          </p:nvPr>
        </p:nvSpPr>
        <p:spPr>
          <a:xfrm>
            <a:off x="2014538" y="744538"/>
            <a:ext cx="2790825" cy="37195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672" y="4711105"/>
            <a:ext cx="5456557" cy="44636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0624"/>
            <a:ext cx="2956033" cy="4964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62275" y="9420624"/>
            <a:ext cx="2956033" cy="496490"/>
          </a:xfrm>
          <a:prstGeom prst="rect">
            <a:avLst/>
          </a:prstGeom>
        </p:spPr>
        <p:txBody>
          <a:bodyPr vert="horz" lIns="91440" tIns="45720" rIns="91440" bIns="45720" rtlCol="0" anchor="b"/>
          <a:lstStyle>
            <a:lvl1pPr algn="r">
              <a:defRPr sz="1200"/>
            </a:lvl1pPr>
          </a:lstStyle>
          <a:p>
            <a:fld id="{F0142BCA-8B2F-4FB4-B78E-426589D2BA0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142BCA-8B2F-4FB4-B78E-426589D2BA00}"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947910A-FAC3-4880-BC2E-07377C7ED08C}" type="datetimeFigureOut">
              <a:rPr lang="en-US" smtClean="0"/>
              <a:pPr/>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947910A-FAC3-4880-BC2E-07377C7ED08C}" type="datetimeFigureOut">
              <a:rPr lang="en-US" smtClean="0"/>
              <a:pPr/>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947910A-FAC3-4880-BC2E-07377C7ED08C}" type="datetimeFigureOut">
              <a:rPr lang="en-US" smtClean="0"/>
              <a:pPr/>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947910A-FAC3-4880-BC2E-07377C7ED08C}" type="datetimeFigureOut">
              <a:rPr lang="en-US" smtClean="0"/>
              <a:pPr/>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47910A-FAC3-4880-BC2E-07377C7ED08C}" type="datetimeFigureOut">
              <a:rPr lang="en-US" smtClean="0"/>
              <a:pPr/>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947910A-FAC3-4880-BC2E-07377C7ED08C}" type="datetimeFigureOut">
              <a:rPr lang="en-US" smtClean="0"/>
              <a:pPr/>
              <a:t>11/11/2019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947910A-FAC3-4880-BC2E-07377C7ED08C}" type="datetimeFigureOut">
              <a:rPr lang="en-US" smtClean="0"/>
              <a:pPr/>
              <a:t>11/11/2019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947910A-FAC3-4880-BC2E-07377C7ED08C}" type="datetimeFigureOut">
              <a:rPr lang="en-US" smtClean="0"/>
              <a:pPr/>
              <a:t>11/11/2019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7910A-FAC3-4880-BC2E-07377C7ED08C}" type="datetimeFigureOut">
              <a:rPr lang="en-US" smtClean="0"/>
              <a:pPr/>
              <a:t>11/11/2019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47910A-FAC3-4880-BC2E-07377C7ED08C}" type="datetimeFigureOut">
              <a:rPr lang="en-US" smtClean="0"/>
              <a:pPr/>
              <a:t>11/11/2019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47910A-FAC3-4880-BC2E-07377C7ED08C}" type="datetimeFigureOut">
              <a:rPr lang="en-US" smtClean="0"/>
              <a:pPr/>
              <a:t>11/11/2019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947910A-FAC3-4880-BC2E-07377C7ED08C}" type="datetimeFigureOut">
              <a:rPr lang="en-US" smtClean="0"/>
              <a:pPr/>
              <a:t>11/11/2019</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A549464-0416-47EC-9A24-4E1E68FE85A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57364" y="1214414"/>
            <a:ext cx="2286016" cy="1338828"/>
          </a:xfrm>
          <a:prstGeom prst="rect">
            <a:avLst/>
          </a:prstGeom>
          <a:noFill/>
        </p:spPr>
        <p:txBody>
          <a:bodyPr wrap="square" rtlCol="0">
            <a:spAutoFit/>
          </a:bodyPr>
          <a:lstStyle/>
          <a:p>
            <a:pPr algn="ctr"/>
            <a:r>
              <a:rPr lang="en-GB" sz="1200" dirty="0"/>
              <a:t>We would like to</a:t>
            </a:r>
          </a:p>
          <a:p>
            <a:pPr algn="ctr"/>
            <a:endParaRPr lang="en-GB" sz="1200" dirty="0"/>
          </a:p>
          <a:p>
            <a:pPr algn="ctr"/>
            <a:endParaRPr lang="en-GB" sz="1200" dirty="0"/>
          </a:p>
          <a:p>
            <a:pPr algn="ctr"/>
            <a:endParaRPr lang="en-GB" sz="1200" dirty="0"/>
          </a:p>
          <a:p>
            <a:pPr algn="ctr"/>
            <a:endParaRPr lang="en-GB" sz="1200" dirty="0"/>
          </a:p>
          <a:p>
            <a:pPr algn="ctr"/>
            <a:r>
              <a:rPr lang="en-GB" sz="1000" dirty="0" smtClean="0"/>
              <a:t>Elliot</a:t>
            </a:r>
            <a:endParaRPr lang="en-GB" sz="1000" dirty="0"/>
          </a:p>
          <a:p>
            <a:pPr algn="ctr"/>
            <a:r>
              <a:rPr lang="en-GB" sz="1000" dirty="0" smtClean="0"/>
              <a:t>and his families to </a:t>
            </a:r>
            <a:r>
              <a:rPr lang="en-GB" sz="1000" dirty="0"/>
              <a:t>Little Acorns</a:t>
            </a:r>
            <a:r>
              <a:rPr lang="en-GB" sz="1100" dirty="0"/>
              <a:t>.</a:t>
            </a:r>
          </a:p>
        </p:txBody>
      </p:sp>
      <p:pic>
        <p:nvPicPr>
          <p:cNvPr id="7" name="Picture 5" descr="Image result for pink balloon outline"/>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98540" y="1214414"/>
            <a:ext cx="1267286" cy="2214578"/>
          </a:xfrm>
          <a:prstGeom prst="rect">
            <a:avLst/>
          </a:prstGeom>
          <a:noFill/>
          <a:extLst>
            <a:ext uri="{909E8E84-426E-40DD-AFC4-6F175D3DCCD1}">
              <a14:hiddenFill xmlns="" xmlns:a14="http://schemas.microsoft.com/office/drawing/2010/main">
                <a:solidFill>
                  <a:srgbClr val="FFFFFF"/>
                </a:solidFill>
              </a14:hiddenFill>
            </a:ext>
          </a:extLst>
        </p:spPr>
      </p:pic>
      <p:sp>
        <p:nvSpPr>
          <p:cNvPr id="8" name="TextBox 7"/>
          <p:cNvSpPr txBox="1"/>
          <p:nvPr/>
        </p:nvSpPr>
        <p:spPr>
          <a:xfrm>
            <a:off x="322286" y="1500166"/>
            <a:ext cx="1198315" cy="600164"/>
          </a:xfrm>
          <a:prstGeom prst="rect">
            <a:avLst/>
          </a:prstGeom>
          <a:noFill/>
        </p:spPr>
        <p:txBody>
          <a:bodyPr wrap="square" rtlCol="0">
            <a:spAutoFit/>
          </a:bodyPr>
          <a:lstStyle/>
          <a:p>
            <a:pPr algn="ctr"/>
            <a:r>
              <a:rPr lang="en-GB" sz="1100" b="1" dirty="0">
                <a:latin typeface="Bradley Hand ITC" panose="03070402050302030203" pitchFamily="66" charset="0"/>
              </a:rPr>
              <a:t>Happy Birthday </a:t>
            </a:r>
          </a:p>
          <a:p>
            <a:pPr algn="ctr"/>
            <a:r>
              <a:rPr lang="en-GB" sz="1100" b="1" dirty="0">
                <a:latin typeface="Bradley Hand ITC" panose="03070402050302030203" pitchFamily="66" charset="0"/>
              </a:rPr>
              <a:t>t</a:t>
            </a:r>
            <a:r>
              <a:rPr lang="en-GB" sz="1100" b="1" dirty="0" smtClean="0">
                <a:latin typeface="Bradley Hand ITC" panose="03070402050302030203" pitchFamily="66" charset="0"/>
              </a:rPr>
              <a:t>o </a:t>
            </a:r>
            <a:r>
              <a:rPr lang="en-GB" sz="1100" b="1" dirty="0">
                <a:latin typeface="Bradley Hand ITC" panose="03070402050302030203" pitchFamily="66" charset="0"/>
              </a:rPr>
              <a:t> </a:t>
            </a:r>
            <a:endParaRPr lang="en-GB" sz="1100" b="1" dirty="0" smtClean="0">
              <a:latin typeface="Bradley Hand ITC" panose="03070402050302030203" pitchFamily="66" charset="0"/>
            </a:endParaRPr>
          </a:p>
          <a:p>
            <a:pPr algn="ctr"/>
            <a:r>
              <a:rPr lang="en-GB" sz="1100" b="1" dirty="0" smtClean="0">
                <a:latin typeface="Bradley Hand ITC" panose="03070402050302030203" pitchFamily="66" charset="0"/>
              </a:rPr>
              <a:t>Albert</a:t>
            </a:r>
            <a:endParaRPr lang="en-GB" sz="1100" b="1" dirty="0">
              <a:latin typeface="Bradley Hand ITC" panose="03070402050302030203" pitchFamily="66" charset="0"/>
            </a:endParaRPr>
          </a:p>
        </p:txBody>
      </p:sp>
      <p:pic>
        <p:nvPicPr>
          <p:cNvPr id="9" name="Picture 7" descr="Image result for welcome to"/>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273359" y="1500166"/>
            <a:ext cx="1404219" cy="571504"/>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Flowchart: Alternate Process 9"/>
          <p:cNvSpPr/>
          <p:nvPr/>
        </p:nvSpPr>
        <p:spPr>
          <a:xfrm>
            <a:off x="1928802" y="1071538"/>
            <a:ext cx="2143140" cy="1481921"/>
          </a:xfrm>
          <a:prstGeom prst="flowChartAlternateProcess">
            <a:avLst/>
          </a:prstGeom>
          <a:noFill/>
          <a:ln w="76200">
            <a:solidFill>
              <a:srgbClr val="00B0F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algn="ctr"/>
            <a:endParaRPr lang="en-GB" sz="3200"/>
          </a:p>
        </p:txBody>
      </p:sp>
      <p:sp>
        <p:nvSpPr>
          <p:cNvPr id="12" name="TextBox 11"/>
          <p:cNvSpPr txBox="1"/>
          <p:nvPr/>
        </p:nvSpPr>
        <p:spPr>
          <a:xfrm>
            <a:off x="324960" y="3664109"/>
            <a:ext cx="1214446" cy="276999"/>
          </a:xfrm>
          <a:prstGeom prst="rect">
            <a:avLst/>
          </a:prstGeom>
          <a:noFill/>
        </p:spPr>
        <p:txBody>
          <a:bodyPr wrap="square" rtlCol="0">
            <a:spAutoFit/>
          </a:bodyPr>
          <a:lstStyle/>
          <a:p>
            <a:pPr algn="ctr"/>
            <a:r>
              <a:rPr lang="en-GB" sz="1200" b="1" dirty="0">
                <a:latin typeface="Bradley Hand ITC" panose="03070402050302030203" pitchFamily="66" charset="0"/>
              </a:rPr>
              <a:t>. </a:t>
            </a:r>
          </a:p>
        </p:txBody>
      </p:sp>
      <p:sp>
        <p:nvSpPr>
          <p:cNvPr id="19" name="Rectangle 18"/>
          <p:cNvSpPr/>
          <p:nvPr/>
        </p:nvSpPr>
        <p:spPr>
          <a:xfrm>
            <a:off x="2357430" y="2857488"/>
            <a:ext cx="4000528" cy="1857388"/>
          </a:xfrm>
          <a:prstGeom prst="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200" b="1" dirty="0">
              <a:solidFill>
                <a:schemeClr val="tx1"/>
              </a:solidFill>
            </a:endParaRPr>
          </a:p>
        </p:txBody>
      </p:sp>
      <p:grpSp>
        <p:nvGrpSpPr>
          <p:cNvPr id="26" name="Group 25"/>
          <p:cNvGrpSpPr/>
          <p:nvPr/>
        </p:nvGrpSpPr>
        <p:grpSpPr>
          <a:xfrm>
            <a:off x="-428652" y="3500430"/>
            <a:ext cx="3286148" cy="3714776"/>
            <a:chOff x="-542192" y="5317278"/>
            <a:chExt cx="3084261" cy="4033844"/>
          </a:xfrm>
        </p:grpSpPr>
        <p:pic>
          <p:nvPicPr>
            <p:cNvPr id="20" name="Picture 17" descr="Image result for blank calendar clipart"/>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888" y="5317278"/>
              <a:ext cx="1968289" cy="4033844"/>
            </a:xfrm>
            <a:prstGeom prst="rect">
              <a:avLst/>
            </a:prstGeom>
            <a:noFill/>
            <a:extLst>
              <a:ext uri="{909E8E84-426E-40DD-AFC4-6F175D3DCCD1}">
                <a14:hiddenFill xmlns="" xmlns:a14="http://schemas.microsoft.com/office/drawing/2010/main">
                  <a:solidFill>
                    <a:srgbClr val="FFFFFF"/>
                  </a:solidFill>
                </a14:hiddenFill>
              </a:ext>
            </a:extLst>
          </p:spPr>
        </p:pic>
        <p:sp>
          <p:nvSpPr>
            <p:cNvPr id="21" name="TextBox 20"/>
            <p:cNvSpPr txBox="1"/>
            <p:nvPr/>
          </p:nvSpPr>
          <p:spPr>
            <a:xfrm>
              <a:off x="-542192" y="6322988"/>
              <a:ext cx="3084261" cy="293025"/>
            </a:xfrm>
            <a:prstGeom prst="rect">
              <a:avLst/>
            </a:prstGeom>
            <a:noFill/>
          </p:spPr>
          <p:txBody>
            <a:bodyPr wrap="square" rtlCol="0">
              <a:spAutoFit/>
            </a:bodyPr>
            <a:lstStyle/>
            <a:p>
              <a:pPr algn="ctr"/>
              <a:r>
                <a:rPr lang="en-GB" sz="1200" b="1" u="sng" dirty="0">
                  <a:solidFill>
                    <a:schemeClr val="bg1"/>
                  </a:solidFill>
                  <a:latin typeface="Arial Black" panose="020B0A04020102020204" pitchFamily="34" charset="0"/>
                </a:rPr>
                <a:t>Dates for your Diary:</a:t>
              </a:r>
            </a:p>
          </p:txBody>
        </p:sp>
      </p:grpSp>
      <p:sp>
        <p:nvSpPr>
          <p:cNvPr id="22" name="Text Box 1"/>
          <p:cNvSpPr txBox="1">
            <a:spLocks/>
          </p:cNvSpPr>
          <p:nvPr/>
        </p:nvSpPr>
        <p:spPr bwMode="auto">
          <a:xfrm>
            <a:off x="-408993" y="67657"/>
            <a:ext cx="5957294" cy="18139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62560" tIns="81280" rIns="162560" bIns="81280" numCol="1" anchor="t" anchorCtr="0" compatLnSpc="1">
            <a:prstTxWarp prst="textNoShape">
              <a:avLst/>
            </a:prstTxWarp>
          </a:bodyPr>
          <a:lstStyle/>
          <a:p>
            <a:pPr defTabSz="1625620" eaLnBrk="0" fontAlgn="base" hangingPunct="0">
              <a:spcBef>
                <a:spcPct val="0"/>
              </a:spcBef>
            </a:pPr>
            <a:r>
              <a:rPr lang="en-GB" altLang="en-US" sz="4000" b="1" noProof="1">
                <a:solidFill>
                  <a:srgbClr val="00B050"/>
                </a:solidFill>
                <a:latin typeface="Baskerville Old Face" panose="02020602080505020303" pitchFamily="18" charset="0"/>
              </a:rPr>
              <a:t>   </a:t>
            </a:r>
            <a:r>
              <a:rPr lang="en-GB" altLang="en-US" sz="4000" noProof="1" smtClean="0">
                <a:solidFill>
                  <a:srgbClr val="FF0000"/>
                </a:solidFill>
                <a:latin typeface="Baskerville Old Face" panose="02020602080505020303" pitchFamily="18" charset="0"/>
              </a:rPr>
              <a:t>November</a:t>
            </a:r>
            <a:r>
              <a:rPr lang="en-GB" altLang="en-US" sz="3600" b="1" noProof="1" smtClean="0">
                <a:solidFill>
                  <a:srgbClr val="FF3300"/>
                </a:solidFill>
                <a:latin typeface="Baskerville Old Face" panose="02020602080505020303" pitchFamily="18" charset="0"/>
              </a:rPr>
              <a:t> Newsletter</a:t>
            </a:r>
            <a:r>
              <a:rPr lang="en-GB" altLang="en-US" sz="4000" b="1" noProof="1" smtClean="0">
                <a:solidFill>
                  <a:srgbClr val="FF3300"/>
                </a:solidFill>
                <a:latin typeface="Baskerville Old Face" panose="02020602080505020303" pitchFamily="18" charset="0"/>
              </a:rPr>
              <a:t> </a:t>
            </a:r>
            <a:endParaRPr lang="en-US" altLang="en-US" sz="4000" dirty="0">
              <a:solidFill>
                <a:srgbClr val="FF3300"/>
              </a:solidFill>
              <a:latin typeface="Baskerville Old Face" panose="02020602080505020303" pitchFamily="18" charset="0"/>
            </a:endParaRPr>
          </a:p>
        </p:txBody>
      </p:sp>
      <p:sp>
        <p:nvSpPr>
          <p:cNvPr id="27" name="TextBox 26"/>
          <p:cNvSpPr txBox="1"/>
          <p:nvPr/>
        </p:nvSpPr>
        <p:spPr>
          <a:xfrm>
            <a:off x="142852" y="5000628"/>
            <a:ext cx="2105104" cy="3662541"/>
          </a:xfrm>
          <a:prstGeom prst="rect">
            <a:avLst/>
          </a:prstGeom>
          <a:noFill/>
        </p:spPr>
        <p:txBody>
          <a:bodyPr wrap="square" rtlCol="0">
            <a:spAutoFit/>
          </a:bodyPr>
          <a:lstStyle/>
          <a:p>
            <a:pPr algn="ctr"/>
            <a:endParaRPr lang="en-GB" sz="1200" b="1" u="sng" dirty="0" smtClean="0">
              <a:solidFill>
                <a:srgbClr val="C00000"/>
              </a:solidFill>
            </a:endParaRPr>
          </a:p>
          <a:p>
            <a:pPr algn="ctr"/>
            <a:r>
              <a:rPr lang="en-GB" sz="1100" b="1" u="sng" dirty="0" smtClean="0">
                <a:solidFill>
                  <a:srgbClr val="C00000"/>
                </a:solidFill>
              </a:rPr>
              <a:t>Children in need  PJ PARTY!!!</a:t>
            </a:r>
          </a:p>
          <a:p>
            <a:pPr algn="ctr"/>
            <a:r>
              <a:rPr lang="en-GB" sz="1100" b="1" dirty="0" smtClean="0">
                <a:solidFill>
                  <a:srgbClr val="C00000"/>
                </a:solidFill>
              </a:rPr>
              <a:t>Friday 15</a:t>
            </a:r>
            <a:r>
              <a:rPr lang="en-GB" sz="1100" b="1" baseline="30000" dirty="0" smtClean="0">
                <a:solidFill>
                  <a:srgbClr val="C00000"/>
                </a:solidFill>
              </a:rPr>
              <a:t>th</a:t>
            </a:r>
            <a:r>
              <a:rPr lang="en-GB" sz="1100" b="1" dirty="0" smtClean="0">
                <a:solidFill>
                  <a:srgbClr val="C00000"/>
                </a:solidFill>
              </a:rPr>
              <a:t> November </a:t>
            </a:r>
            <a:endParaRPr lang="en-GB" sz="1100" b="1" dirty="0" smtClean="0">
              <a:solidFill>
                <a:srgbClr val="C00000"/>
              </a:solidFill>
            </a:endParaRPr>
          </a:p>
          <a:p>
            <a:pPr algn="ctr"/>
            <a:r>
              <a:rPr lang="en-GB" sz="1100" b="1" u="sng" dirty="0" smtClean="0">
                <a:solidFill>
                  <a:srgbClr val="C00000"/>
                </a:solidFill>
              </a:rPr>
              <a:t>Committee </a:t>
            </a:r>
            <a:r>
              <a:rPr lang="en-GB" sz="1100" b="1" u="sng" dirty="0" smtClean="0">
                <a:solidFill>
                  <a:srgbClr val="C00000"/>
                </a:solidFill>
              </a:rPr>
              <a:t>meeting</a:t>
            </a:r>
          </a:p>
          <a:p>
            <a:pPr algn="ctr"/>
            <a:r>
              <a:rPr lang="en-GB" sz="1100" b="1" dirty="0" smtClean="0">
                <a:solidFill>
                  <a:srgbClr val="C00000"/>
                </a:solidFill>
              </a:rPr>
              <a:t>Monday 18</a:t>
            </a:r>
            <a:r>
              <a:rPr lang="en-GB" sz="1100" b="1" baseline="30000" dirty="0" smtClean="0">
                <a:solidFill>
                  <a:srgbClr val="C00000"/>
                </a:solidFill>
              </a:rPr>
              <a:t>th</a:t>
            </a:r>
            <a:r>
              <a:rPr lang="en-GB" sz="1100" b="1" dirty="0" smtClean="0">
                <a:solidFill>
                  <a:srgbClr val="C00000"/>
                </a:solidFill>
              </a:rPr>
              <a:t> November 2019 6pm</a:t>
            </a:r>
          </a:p>
          <a:p>
            <a:pPr algn="ctr"/>
            <a:r>
              <a:rPr lang="en-GB" sz="1100" b="1" u="sng" dirty="0" smtClean="0">
                <a:solidFill>
                  <a:srgbClr val="C00000"/>
                </a:solidFill>
              </a:rPr>
              <a:t>Festive Bingo   </a:t>
            </a:r>
          </a:p>
          <a:p>
            <a:pPr algn="ctr"/>
            <a:r>
              <a:rPr lang="en-GB" sz="1100" b="1" dirty="0" smtClean="0">
                <a:solidFill>
                  <a:srgbClr val="C00000"/>
                </a:solidFill>
              </a:rPr>
              <a:t>Thursday </a:t>
            </a:r>
            <a:r>
              <a:rPr lang="en-GB" sz="1100" b="1" dirty="0" smtClean="0">
                <a:solidFill>
                  <a:srgbClr val="C00000"/>
                </a:solidFill>
              </a:rPr>
              <a:t>28</a:t>
            </a:r>
            <a:r>
              <a:rPr lang="en-GB" sz="1100" b="1" baseline="30000" dirty="0" smtClean="0">
                <a:solidFill>
                  <a:srgbClr val="C00000"/>
                </a:solidFill>
              </a:rPr>
              <a:t>th</a:t>
            </a:r>
            <a:r>
              <a:rPr lang="en-GB" sz="1100" b="1" dirty="0" smtClean="0">
                <a:solidFill>
                  <a:srgbClr val="C00000"/>
                </a:solidFill>
              </a:rPr>
              <a:t> </a:t>
            </a:r>
            <a:r>
              <a:rPr lang="en-GB" sz="1100" b="1" dirty="0" smtClean="0">
                <a:solidFill>
                  <a:srgbClr val="C00000"/>
                </a:solidFill>
              </a:rPr>
              <a:t>November 2019</a:t>
            </a:r>
            <a:endParaRPr lang="en-GB" sz="1100" b="1" dirty="0">
              <a:solidFill>
                <a:srgbClr val="C00000"/>
              </a:solidFill>
            </a:endParaRPr>
          </a:p>
          <a:p>
            <a:pPr algn="ctr"/>
            <a:r>
              <a:rPr lang="en-GB" sz="1100" b="1" u="sng" dirty="0" smtClean="0">
                <a:solidFill>
                  <a:srgbClr val="C00000"/>
                </a:solidFill>
              </a:rPr>
              <a:t>Break up for Christmas </a:t>
            </a:r>
          </a:p>
          <a:p>
            <a:pPr algn="ctr"/>
            <a:r>
              <a:rPr lang="en-GB" sz="1100" b="1" dirty="0" smtClean="0">
                <a:solidFill>
                  <a:srgbClr val="C00000"/>
                </a:solidFill>
              </a:rPr>
              <a:t>Friday 20th December 2019</a:t>
            </a:r>
            <a:endParaRPr lang="en-GB" sz="1100" dirty="0" smtClean="0">
              <a:solidFill>
                <a:srgbClr val="C00000"/>
              </a:solidFill>
            </a:endParaRPr>
          </a:p>
          <a:p>
            <a:pPr algn="ctr"/>
            <a:r>
              <a:rPr lang="en-GB" sz="1100" b="1" u="sng" dirty="0" smtClean="0">
                <a:solidFill>
                  <a:srgbClr val="C00000"/>
                </a:solidFill>
              </a:rPr>
              <a:t>Return to Pre-School </a:t>
            </a:r>
          </a:p>
          <a:p>
            <a:pPr algn="ctr"/>
            <a:r>
              <a:rPr lang="en-GB" sz="1100" b="1" dirty="0" smtClean="0">
                <a:solidFill>
                  <a:srgbClr val="C00000"/>
                </a:solidFill>
              </a:rPr>
              <a:t>Monday 6</a:t>
            </a:r>
            <a:r>
              <a:rPr lang="en-GB" sz="1100" b="1" baseline="30000" dirty="0" smtClean="0">
                <a:solidFill>
                  <a:srgbClr val="C00000"/>
                </a:solidFill>
              </a:rPr>
              <a:t>th</a:t>
            </a:r>
            <a:r>
              <a:rPr lang="en-GB" sz="1100" b="1" dirty="0" smtClean="0">
                <a:solidFill>
                  <a:srgbClr val="C00000"/>
                </a:solidFill>
              </a:rPr>
              <a:t> January 2020</a:t>
            </a:r>
          </a:p>
          <a:p>
            <a:pPr algn="ctr"/>
            <a:r>
              <a:rPr lang="en-GB" sz="1400" b="1" u="sng" dirty="0" smtClean="0">
                <a:solidFill>
                  <a:srgbClr val="C00000"/>
                </a:solidFill>
              </a:rPr>
              <a:t> </a:t>
            </a:r>
          </a:p>
          <a:p>
            <a:pPr algn="ctr"/>
            <a:endParaRPr lang="en-GB" sz="1200" b="1" u="sng" dirty="0" smtClean="0">
              <a:solidFill>
                <a:srgbClr val="C00000"/>
              </a:solidFill>
            </a:endParaRPr>
          </a:p>
          <a:p>
            <a:pPr algn="ctr"/>
            <a:endParaRPr lang="en-GB" sz="1200" dirty="0" smtClean="0">
              <a:solidFill>
                <a:srgbClr val="C00000"/>
              </a:solidFill>
            </a:endParaRPr>
          </a:p>
          <a:p>
            <a:pPr algn="ctr"/>
            <a:endParaRPr lang="en-GB" sz="1200" dirty="0">
              <a:solidFill>
                <a:srgbClr val="C00000"/>
              </a:solidFill>
            </a:endParaRPr>
          </a:p>
          <a:p>
            <a:pPr algn="ctr"/>
            <a:endParaRPr lang="en-GB" sz="1200" b="1" u="sng" dirty="0"/>
          </a:p>
          <a:p>
            <a:pPr algn="ctr"/>
            <a:endParaRPr lang="en-GB" sz="1200" b="1" u="sng" dirty="0"/>
          </a:p>
          <a:p>
            <a:endParaRPr lang="en-GB" sz="1400" b="1" dirty="0"/>
          </a:p>
          <a:p>
            <a:endParaRPr lang="en-GB" sz="1100" b="1" dirty="0"/>
          </a:p>
        </p:txBody>
      </p:sp>
      <p:sp>
        <p:nvSpPr>
          <p:cNvPr id="11" name="TextBox 10"/>
          <p:cNvSpPr txBox="1"/>
          <p:nvPr/>
        </p:nvSpPr>
        <p:spPr>
          <a:xfrm>
            <a:off x="2351226" y="2961830"/>
            <a:ext cx="3792418" cy="523220"/>
          </a:xfrm>
          <a:prstGeom prst="rect">
            <a:avLst/>
          </a:prstGeom>
          <a:noFill/>
        </p:spPr>
        <p:txBody>
          <a:bodyPr wrap="square" rtlCol="0">
            <a:spAutoFit/>
          </a:bodyPr>
          <a:lstStyle/>
          <a:p>
            <a:pPr algn="ctr"/>
            <a:endParaRPr lang="en-GB" sz="1400" dirty="0"/>
          </a:p>
          <a:p>
            <a:pPr algn="ctr"/>
            <a:r>
              <a:rPr lang="en-GB" sz="1400" b="1" dirty="0"/>
              <a:t> </a:t>
            </a:r>
          </a:p>
        </p:txBody>
      </p:sp>
      <p:sp>
        <p:nvSpPr>
          <p:cNvPr id="13" name="Rectangle 12">
            <a:extLst>
              <a:ext uri="{FF2B5EF4-FFF2-40B4-BE49-F238E27FC236}">
                <a16:creationId xmlns="" xmlns:a16="http://schemas.microsoft.com/office/drawing/2014/main" id="{96E09BF8-F16E-4971-8612-2851BD7FD223}"/>
              </a:ext>
            </a:extLst>
          </p:cNvPr>
          <p:cNvSpPr/>
          <p:nvPr/>
        </p:nvSpPr>
        <p:spPr>
          <a:xfrm>
            <a:off x="9763189" y="585342"/>
            <a:ext cx="1185202" cy="529260"/>
          </a:xfrm>
          <a:prstGeom prst="rect">
            <a:avLst/>
          </a:prstGeom>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nvGrpSpPr>
          <p:cNvPr id="18" name="Group 5">
            <a:extLst>
              <a:ext uri="{FF2B5EF4-FFF2-40B4-BE49-F238E27FC236}">
                <a16:creationId xmlns="" xmlns:a16="http://schemas.microsoft.com/office/drawing/2014/main" id="{ED3BD43D-4C61-4426-B42D-7745259CE826}"/>
              </a:ext>
            </a:extLst>
          </p:cNvPr>
          <p:cNvGrpSpPr>
            <a:grpSpLocks/>
          </p:cNvGrpSpPr>
          <p:nvPr/>
        </p:nvGrpSpPr>
        <p:grpSpPr bwMode="auto">
          <a:xfrm>
            <a:off x="4417187" y="170516"/>
            <a:ext cx="2391385" cy="1470117"/>
            <a:chOff x="754" y="3913"/>
            <a:chExt cx="3728" cy="3161"/>
          </a:xfrm>
        </p:grpSpPr>
        <p:sp>
          <p:nvSpPr>
            <p:cNvPr id="31" name="WordArt 6">
              <a:extLst>
                <a:ext uri="{FF2B5EF4-FFF2-40B4-BE49-F238E27FC236}">
                  <a16:creationId xmlns="" xmlns:a16="http://schemas.microsoft.com/office/drawing/2014/main" id="{3FB8E75C-B647-4B0B-97D8-1CCB7DDC8A01}"/>
                </a:ext>
              </a:extLst>
            </p:cNvPr>
            <p:cNvSpPr>
              <a:spLocks noChangeArrowheads="1" noChangeShapeType="1" noTextEdit="1"/>
            </p:cNvSpPr>
            <p:nvPr/>
          </p:nvSpPr>
          <p:spPr bwMode="auto">
            <a:xfrm>
              <a:off x="1883" y="3913"/>
              <a:ext cx="1520" cy="1680"/>
            </a:xfrm>
            <a:prstGeom prst="rect">
              <a:avLst/>
            </a:prstGeom>
            <a:extLs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0">
                <a:buNone/>
              </a:pPr>
              <a:r>
                <a:rPr lang="en-GB" sz="3600" kern="10" spc="0" dirty="0">
                  <a:ln w="9525">
                    <a:solidFill>
                      <a:srgbClr val="000000"/>
                    </a:solidFill>
                    <a:round/>
                    <a:headEnd/>
                    <a:tailEnd/>
                  </a:ln>
                  <a:solidFill>
                    <a:srgbClr val="FF0000"/>
                  </a:solidFill>
                  <a:effectLst/>
                  <a:latin typeface="Arial Black" panose="020B0A04020102020204" pitchFamily="34" charset="0"/>
                </a:rPr>
                <a:t>Little Acorns</a:t>
              </a:r>
            </a:p>
          </p:txBody>
        </p:sp>
        <p:sp>
          <p:nvSpPr>
            <p:cNvPr id="32" name="Text Box 2">
              <a:extLst>
                <a:ext uri="{FF2B5EF4-FFF2-40B4-BE49-F238E27FC236}">
                  <a16:creationId xmlns="" xmlns:a16="http://schemas.microsoft.com/office/drawing/2014/main" id="{2F528280-AC54-4F1D-8196-CB08A1A895AF}"/>
                </a:ext>
              </a:extLst>
            </p:cNvPr>
            <p:cNvSpPr txBox="1">
              <a:spLocks noChangeArrowheads="1"/>
            </p:cNvSpPr>
            <p:nvPr/>
          </p:nvSpPr>
          <p:spPr bwMode="auto">
            <a:xfrm>
              <a:off x="754" y="5288"/>
              <a:ext cx="3728" cy="178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900" b="1" i="0" u="none" strike="noStrike" cap="none" normalizeH="0" baseline="0" dirty="0">
                  <a:ln>
                    <a:noFill/>
                  </a:ln>
                  <a:solidFill>
                    <a:srgbClr val="FF0000"/>
                  </a:solidFill>
                  <a:effectLst/>
                  <a:latin typeface="Arial" panose="020B0604020202020204" pitchFamily="34" charset="0"/>
                </a:rPr>
                <a:t>@ Our Lady &amp; St Oswald’s Pre-School.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900" b="0" i="0" u="none" strike="noStrike" cap="none" normalizeH="0" baseline="0" dirty="0">
                  <a:ln>
                    <a:noFill/>
                  </a:ln>
                  <a:solidFill>
                    <a:schemeClr val="tx1"/>
                  </a:solidFill>
                  <a:effectLst/>
                  <a:latin typeface="Arial" panose="020B0604020202020204" pitchFamily="34" charset="0"/>
                </a:rPr>
                <a:t>Upper Brook Street, Oswestry, SY11 2TG. </a:t>
              </a:r>
              <a:r>
                <a:rPr kumimoji="0" lang="en-GB" altLang="en-US" sz="900" b="0" i="0" u="none" strike="noStrike" cap="none" normalizeH="0" baseline="0" dirty="0" err="1">
                  <a:ln>
                    <a:noFill/>
                  </a:ln>
                  <a:solidFill>
                    <a:schemeClr val="tx1"/>
                  </a:solidFill>
                  <a:effectLst/>
                  <a:latin typeface="Arial" panose="020B0604020202020204" pitchFamily="34" charset="0"/>
                </a:rPr>
                <a:t>Email:admin@littleacornspsch.co.uk</a:t>
              </a:r>
              <a:r>
                <a:rPr kumimoji="0" lang="en-GB" altLang="en-US" sz="900" b="0" i="0" u="none" strike="noStrike" cap="none" normalizeH="0" baseline="0" dirty="0">
                  <a:ln>
                    <a:noFill/>
                  </a:ln>
                  <a:solidFill>
                    <a:schemeClr val="tx1"/>
                  </a:solidFill>
                  <a:effectLst/>
                  <a:latin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900" b="0" i="0" u="none" strike="noStrike" cap="none" normalizeH="0" baseline="0" dirty="0">
                  <a:ln>
                    <a:noFill/>
                  </a:ln>
                  <a:solidFill>
                    <a:schemeClr val="tx1"/>
                  </a:solidFill>
                  <a:effectLst/>
                  <a:latin typeface="Arial" panose="020B0604020202020204" pitchFamily="34" charset="0"/>
                </a:rPr>
                <a:t>Tel: 01691 676464 / 07535744196 </a:t>
              </a:r>
              <a:r>
                <a:rPr kumimoji="0" lang="en-GB" altLang="en-US" sz="800" b="0" i="0" u="none" strike="noStrike" cap="none" normalizeH="0" baseline="0" dirty="0">
                  <a:ln>
                    <a:noFill/>
                  </a:ln>
                  <a:solidFill>
                    <a:schemeClr val="tx1"/>
                  </a:solidFill>
                  <a:effectLst/>
                  <a:latin typeface="Arial" panose="020B0604020202020204" pitchFamily="34" charset="0"/>
                </a:rPr>
                <a:t>Registered Charity Number:1130949 </a:t>
              </a:r>
            </a:p>
            <a:p>
              <a:pPr marL="0" marR="0" lvl="0" indent="0" algn="ctr" defTabSz="914400" rtl="0" eaLnBrk="0" fontAlgn="base" latinLnBrk="0" hangingPunct="0">
                <a:lnSpc>
                  <a:spcPct val="100000"/>
                </a:lnSpc>
                <a:spcBef>
                  <a:spcPct val="0"/>
                </a:spcBef>
                <a:spcAft>
                  <a:spcPts val="800"/>
                </a:spcAft>
                <a:buClrTx/>
                <a:buSzTx/>
                <a:buFontTx/>
                <a:buNone/>
                <a:tabLst/>
              </a:pPr>
              <a:r>
                <a:rPr kumimoji="0" lang="en-GB" altLang="en-US" sz="800" b="0" i="0" u="none" strike="noStrike" cap="none" normalizeH="0" baseline="0" dirty="0">
                  <a:ln>
                    <a:noFill/>
                  </a:ln>
                  <a:solidFill>
                    <a:schemeClr val="tx1"/>
                  </a:solidFill>
                  <a:effectLst/>
                  <a:latin typeface="Arial" panose="020B0604020202020204" pitchFamily="34" charset="0"/>
                </a:rPr>
                <a:t>Ofsted URN:EY232143</a:t>
              </a:r>
              <a:r>
                <a:rPr kumimoji="0" lang="en-GB" altLang="en-US" sz="9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pic>
        <p:nvPicPr>
          <p:cNvPr id="33" name="Picture 32">
            <a:extLst>
              <a:ext uri="{FF2B5EF4-FFF2-40B4-BE49-F238E27FC236}">
                <a16:creationId xmlns="" xmlns:a16="http://schemas.microsoft.com/office/drawing/2014/main" id="{12551904-EA8E-45B8-A574-A22BB408B071}"/>
              </a:ext>
            </a:extLst>
          </p:cNvPr>
          <p:cNvPicPr/>
          <p:nvPr/>
        </p:nvPicPr>
        <p:blipFill>
          <a:blip r:embed="rId6" cstate="print"/>
          <a:srcRect/>
          <a:stretch>
            <a:fillRect/>
          </a:stretch>
        </p:blipFill>
        <p:spPr bwMode="auto">
          <a:xfrm>
            <a:off x="5352963" y="268893"/>
            <a:ext cx="596317" cy="596423"/>
          </a:xfrm>
          <a:prstGeom prst="rect">
            <a:avLst/>
          </a:prstGeom>
          <a:noFill/>
          <a:ln w="9525">
            <a:noFill/>
            <a:miter lim="800000"/>
            <a:headEnd/>
            <a:tailEnd/>
          </a:ln>
        </p:spPr>
      </p:pic>
      <p:sp>
        <p:nvSpPr>
          <p:cNvPr id="35" name="TextBox 34">
            <a:extLst>
              <a:ext uri="{FF2B5EF4-FFF2-40B4-BE49-F238E27FC236}">
                <a16:creationId xmlns="" xmlns:a16="http://schemas.microsoft.com/office/drawing/2014/main" id="{A8EB516E-D347-4FAF-8A60-34B6381DB45A}"/>
              </a:ext>
            </a:extLst>
          </p:cNvPr>
          <p:cNvSpPr txBox="1"/>
          <p:nvPr/>
        </p:nvSpPr>
        <p:spPr>
          <a:xfrm>
            <a:off x="4474662" y="0"/>
            <a:ext cx="2266706" cy="1681308"/>
          </a:xfrm>
          <a:prstGeom prst="rect">
            <a:avLst/>
          </a:prstGeom>
          <a:noFill/>
          <a:ln>
            <a:solidFill>
              <a:schemeClr val="tx1"/>
            </a:solidFill>
          </a:ln>
        </p:spPr>
        <p:txBody>
          <a:bodyPr wrap="square" rtlCol="0">
            <a:spAutoFit/>
          </a:bodyPr>
          <a:lstStyle/>
          <a:p>
            <a:endParaRPr lang="en-GB" dirty="0"/>
          </a:p>
        </p:txBody>
      </p:sp>
      <p:sp>
        <p:nvSpPr>
          <p:cNvPr id="34" name="Rectangle 33"/>
          <p:cNvSpPr/>
          <p:nvPr/>
        </p:nvSpPr>
        <p:spPr>
          <a:xfrm>
            <a:off x="3000372" y="4786314"/>
            <a:ext cx="3000396" cy="21431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5143512" y="2214546"/>
            <a:ext cx="1357321" cy="261610"/>
          </a:xfrm>
          <a:prstGeom prst="rect">
            <a:avLst/>
          </a:prstGeom>
          <a:noFill/>
        </p:spPr>
        <p:txBody>
          <a:bodyPr wrap="square" rtlCol="0">
            <a:spAutoFit/>
          </a:bodyPr>
          <a:lstStyle/>
          <a:p>
            <a:pPr algn="ctr"/>
            <a:endParaRPr lang="en-GB" sz="1100" b="1" dirty="0">
              <a:solidFill>
                <a:srgbClr val="FF0000"/>
              </a:solidFill>
            </a:endParaRPr>
          </a:p>
        </p:txBody>
      </p:sp>
      <p:sp>
        <p:nvSpPr>
          <p:cNvPr id="39" name="Rectangle 38"/>
          <p:cNvSpPr/>
          <p:nvPr/>
        </p:nvSpPr>
        <p:spPr>
          <a:xfrm>
            <a:off x="4429132" y="7000892"/>
            <a:ext cx="1714512" cy="178595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7030A0"/>
              </a:solidFill>
            </a:endParaRPr>
          </a:p>
        </p:txBody>
      </p:sp>
      <p:sp>
        <p:nvSpPr>
          <p:cNvPr id="30" name="TextBox 29"/>
          <p:cNvSpPr txBox="1"/>
          <p:nvPr/>
        </p:nvSpPr>
        <p:spPr>
          <a:xfrm>
            <a:off x="500042" y="7358896"/>
            <a:ext cx="3857652" cy="1446550"/>
          </a:xfrm>
          <a:prstGeom prst="rect">
            <a:avLst/>
          </a:prstGeom>
          <a:noFill/>
        </p:spPr>
        <p:txBody>
          <a:bodyPr wrap="square" rtlCol="0">
            <a:spAutoFit/>
          </a:bodyPr>
          <a:lstStyle/>
          <a:p>
            <a:pPr algn="ctr"/>
            <a:r>
              <a:rPr lang="en-GB" sz="1100" dirty="0" smtClean="0">
                <a:solidFill>
                  <a:srgbClr val="002060"/>
                </a:solidFill>
              </a:rPr>
              <a:t>Questionnaires </a:t>
            </a:r>
          </a:p>
          <a:p>
            <a:pPr algn="ctr"/>
            <a:r>
              <a:rPr lang="en-GB" sz="1100" dirty="0" smtClean="0">
                <a:solidFill>
                  <a:srgbClr val="002060"/>
                </a:solidFill>
              </a:rPr>
              <a:t>Thank you to those few  that returned the questionnaires before half term, your thoughts and views are very much appreciated  and were taken on board by all the staff. </a:t>
            </a:r>
          </a:p>
          <a:p>
            <a:pPr algn="ctr"/>
            <a:r>
              <a:rPr lang="en-GB" sz="1100" dirty="0" smtClean="0">
                <a:solidFill>
                  <a:srgbClr val="002060"/>
                </a:solidFill>
              </a:rPr>
              <a:t>There will be a separate letter to follow which will explain our findings and our actions to all comments and suggestions. We would like to thank our amazing families for their continued support. </a:t>
            </a:r>
          </a:p>
        </p:txBody>
      </p:sp>
      <p:sp>
        <p:nvSpPr>
          <p:cNvPr id="38" name="Rectangle 37"/>
          <p:cNvSpPr/>
          <p:nvPr/>
        </p:nvSpPr>
        <p:spPr>
          <a:xfrm>
            <a:off x="571480" y="7358082"/>
            <a:ext cx="3786214" cy="15001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p:cNvSpPr txBox="1"/>
          <p:nvPr/>
        </p:nvSpPr>
        <p:spPr>
          <a:xfrm>
            <a:off x="2357430" y="2928926"/>
            <a:ext cx="3857652" cy="1785104"/>
          </a:xfrm>
          <a:prstGeom prst="rect">
            <a:avLst/>
          </a:prstGeom>
          <a:noFill/>
        </p:spPr>
        <p:txBody>
          <a:bodyPr wrap="square" rtlCol="0">
            <a:spAutoFit/>
          </a:bodyPr>
          <a:lstStyle/>
          <a:p>
            <a:pPr algn="ctr"/>
            <a:r>
              <a:rPr lang="en-GB" sz="1100" b="1" u="sng" dirty="0" smtClean="0">
                <a:solidFill>
                  <a:srgbClr val="0070C0"/>
                </a:solidFill>
              </a:rPr>
              <a:t>Please remember !</a:t>
            </a:r>
          </a:p>
          <a:p>
            <a:pPr algn="ctr"/>
            <a:r>
              <a:rPr lang="en-GB" sz="1100" b="1" dirty="0" smtClean="0">
                <a:solidFill>
                  <a:srgbClr val="0070C0"/>
                </a:solidFill>
              </a:rPr>
              <a:t>This time of year there a lot of different bugs around. As per our policy  if  you need to give your child </a:t>
            </a:r>
            <a:r>
              <a:rPr lang="en-GB" sz="1100" b="1" dirty="0" err="1" smtClean="0">
                <a:solidFill>
                  <a:srgbClr val="0070C0"/>
                </a:solidFill>
              </a:rPr>
              <a:t>calpol</a:t>
            </a:r>
            <a:r>
              <a:rPr lang="en-GB" sz="1100" b="1" dirty="0" smtClean="0">
                <a:solidFill>
                  <a:srgbClr val="0070C0"/>
                </a:solidFill>
              </a:rPr>
              <a:t>, ibuprofen  or any type of pain relief before they come to Pre-School then they are not well enough to attend and you will be ask to take them home. </a:t>
            </a:r>
          </a:p>
          <a:p>
            <a:pPr algn="ctr"/>
            <a:r>
              <a:rPr lang="en-GB" sz="1100" b="1" dirty="0" smtClean="0">
                <a:solidFill>
                  <a:srgbClr val="0070C0"/>
                </a:solidFill>
              </a:rPr>
              <a:t>Also if your child has had sickness or diarrhoea then the exclusion period </a:t>
            </a:r>
            <a:r>
              <a:rPr lang="en-GB" sz="1100" b="1" dirty="0" smtClean="0">
                <a:solidFill>
                  <a:srgbClr val="FF0000"/>
                </a:solidFill>
              </a:rPr>
              <a:t>is 48 hours AFTER the LAST </a:t>
            </a:r>
            <a:r>
              <a:rPr lang="en-GB" sz="1100" b="1" dirty="0" smtClean="0">
                <a:solidFill>
                  <a:srgbClr val="0070C0"/>
                </a:solidFill>
              </a:rPr>
              <a:t>bout or sickness or diarrhoea. Before they can return to Pre-School . This stops the spread of bugs around the other children. </a:t>
            </a:r>
          </a:p>
        </p:txBody>
      </p:sp>
      <p:sp>
        <p:nvSpPr>
          <p:cNvPr id="45" name="TextBox 44"/>
          <p:cNvSpPr txBox="1"/>
          <p:nvPr/>
        </p:nvSpPr>
        <p:spPr>
          <a:xfrm>
            <a:off x="3071810" y="4857752"/>
            <a:ext cx="2857520" cy="2062103"/>
          </a:xfrm>
          <a:prstGeom prst="rect">
            <a:avLst/>
          </a:prstGeom>
          <a:noFill/>
        </p:spPr>
        <p:txBody>
          <a:bodyPr wrap="square" rtlCol="0">
            <a:spAutoFit/>
          </a:bodyPr>
          <a:lstStyle/>
          <a:p>
            <a:pPr algn="ctr"/>
            <a:r>
              <a:rPr lang="en-GB" sz="2000" b="1" dirty="0" smtClean="0">
                <a:solidFill>
                  <a:srgbClr val="FF0000"/>
                </a:solidFill>
              </a:rPr>
              <a:t>Festive Bingo</a:t>
            </a:r>
          </a:p>
          <a:p>
            <a:pPr algn="ctr"/>
            <a:r>
              <a:rPr lang="en-GB" sz="1200" b="1" dirty="0" smtClean="0">
                <a:solidFill>
                  <a:srgbClr val="FF0000"/>
                </a:solidFill>
              </a:rPr>
              <a:t>We will be holding our annual Festive Bingo night on Thursday 28</a:t>
            </a:r>
            <a:r>
              <a:rPr lang="en-GB" sz="1200" b="1" baseline="30000" dirty="0" smtClean="0">
                <a:solidFill>
                  <a:srgbClr val="FF0000"/>
                </a:solidFill>
              </a:rPr>
              <a:t>th</a:t>
            </a:r>
            <a:r>
              <a:rPr lang="en-GB" sz="1200" b="1" dirty="0" smtClean="0">
                <a:solidFill>
                  <a:srgbClr val="FF0000"/>
                </a:solidFill>
              </a:rPr>
              <a:t> November . Doors open at 7pm for a 7.30pm start. </a:t>
            </a:r>
          </a:p>
          <a:p>
            <a:pPr algn="ctr"/>
            <a:r>
              <a:rPr lang="en-GB" sz="1200" b="1" dirty="0" smtClean="0">
                <a:solidFill>
                  <a:srgbClr val="FF0000"/>
                </a:solidFill>
              </a:rPr>
              <a:t>Refreshments will be available on the night. </a:t>
            </a:r>
          </a:p>
          <a:p>
            <a:pPr algn="ctr"/>
            <a:r>
              <a:rPr lang="en-GB" sz="1200" b="1" dirty="0" smtClean="0">
                <a:solidFill>
                  <a:srgbClr val="FF0000"/>
                </a:solidFill>
              </a:rPr>
              <a:t>We are looking for donations of either a selection box or a bottle of wine to go towards the bingo. </a:t>
            </a:r>
          </a:p>
          <a:p>
            <a:pPr algn="ctr"/>
            <a:r>
              <a:rPr lang="en-GB" sz="1200" b="1" dirty="0" smtClean="0">
                <a:solidFill>
                  <a:srgbClr val="FF0000"/>
                </a:solidFill>
              </a:rPr>
              <a:t>All donations will be gratefully received.    </a:t>
            </a:r>
          </a:p>
        </p:txBody>
      </p:sp>
      <p:sp>
        <p:nvSpPr>
          <p:cNvPr id="37" name="TextBox 36"/>
          <p:cNvSpPr txBox="1"/>
          <p:nvPr/>
        </p:nvSpPr>
        <p:spPr>
          <a:xfrm>
            <a:off x="4572009" y="7143768"/>
            <a:ext cx="1428760" cy="1446550"/>
          </a:xfrm>
          <a:prstGeom prst="rect">
            <a:avLst/>
          </a:prstGeom>
          <a:noFill/>
        </p:spPr>
        <p:txBody>
          <a:bodyPr wrap="square" rtlCol="0">
            <a:spAutoFit/>
          </a:bodyPr>
          <a:lstStyle/>
          <a:p>
            <a:r>
              <a:rPr lang="en-GB" sz="1100" dirty="0" smtClean="0">
                <a:solidFill>
                  <a:srgbClr val="FF0000"/>
                </a:solidFill>
              </a:rPr>
              <a:t>Our Christmas trip to see Santa at Park Hall farm is on Friday 20</a:t>
            </a:r>
            <a:r>
              <a:rPr lang="en-GB" sz="1100" baseline="30000" dirty="0" smtClean="0">
                <a:solidFill>
                  <a:srgbClr val="FF0000"/>
                </a:solidFill>
              </a:rPr>
              <a:t>th</a:t>
            </a:r>
            <a:r>
              <a:rPr lang="en-GB" sz="1100" dirty="0" smtClean="0">
                <a:solidFill>
                  <a:srgbClr val="FF0000"/>
                </a:solidFill>
              </a:rPr>
              <a:t> December. </a:t>
            </a:r>
          </a:p>
          <a:p>
            <a:r>
              <a:rPr lang="en-GB" sz="1100" dirty="0" smtClean="0">
                <a:solidFill>
                  <a:srgbClr val="FF0000"/>
                </a:solidFill>
              </a:rPr>
              <a:t>Could we ask that all slips and payment is in to us by Monday 2</a:t>
            </a:r>
            <a:r>
              <a:rPr lang="en-GB" sz="1100" baseline="30000" dirty="0" smtClean="0">
                <a:solidFill>
                  <a:srgbClr val="FF0000"/>
                </a:solidFill>
              </a:rPr>
              <a:t>nd</a:t>
            </a:r>
            <a:r>
              <a:rPr lang="en-GB" sz="1100" dirty="0" smtClean="0">
                <a:solidFill>
                  <a:srgbClr val="FF0000"/>
                </a:solidFill>
              </a:rPr>
              <a:t> December.   </a:t>
            </a:r>
            <a:endParaRPr lang="en-GB" sz="11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3429000" y="357158"/>
            <a:ext cx="2343160" cy="170021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lowchart: Data 8"/>
          <p:cNvSpPr/>
          <p:nvPr/>
        </p:nvSpPr>
        <p:spPr>
          <a:xfrm>
            <a:off x="2786058" y="357158"/>
            <a:ext cx="3500462" cy="1684218"/>
          </a:xfrm>
          <a:prstGeom prst="flowChartInputOutp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p:nvSpPr>
        <p:spPr>
          <a:xfrm>
            <a:off x="4286256" y="285720"/>
            <a:ext cx="2143140" cy="5072098"/>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4429132" y="500034"/>
            <a:ext cx="1857388" cy="4462760"/>
          </a:xfrm>
          <a:prstGeom prst="rect">
            <a:avLst/>
          </a:prstGeom>
          <a:noFill/>
        </p:spPr>
        <p:txBody>
          <a:bodyPr wrap="square" rtlCol="0">
            <a:spAutoFit/>
          </a:bodyPr>
          <a:lstStyle/>
          <a:p>
            <a:pPr algn="ctr"/>
            <a:r>
              <a:rPr lang="en-GB" sz="1400" b="1" dirty="0" smtClean="0">
                <a:solidFill>
                  <a:srgbClr val="0070C0"/>
                </a:solidFill>
              </a:rPr>
              <a:t>Little Acorns Lending Library is now up and running.</a:t>
            </a:r>
          </a:p>
          <a:p>
            <a:pPr algn="ctr"/>
            <a:endParaRPr lang="en-GB" sz="1400" b="1" dirty="0" smtClean="0">
              <a:solidFill>
                <a:srgbClr val="0070C0"/>
              </a:solidFill>
            </a:endParaRPr>
          </a:p>
          <a:p>
            <a:pPr algn="ctr"/>
            <a:r>
              <a:rPr lang="en-GB" sz="1200" dirty="0" smtClean="0">
                <a:solidFill>
                  <a:srgbClr val="0070C0"/>
                </a:solidFill>
              </a:rPr>
              <a:t> In the lobby area there is a basket with a selection of books for you to borrow and read with your child. </a:t>
            </a:r>
          </a:p>
          <a:p>
            <a:pPr algn="ctr"/>
            <a:r>
              <a:rPr lang="en-GB" sz="1200" dirty="0" smtClean="0">
                <a:solidFill>
                  <a:srgbClr val="0070C0"/>
                </a:solidFill>
              </a:rPr>
              <a:t>We all love to share a story here at Pre-School and feel that it is important for the children to experience this at home. </a:t>
            </a:r>
          </a:p>
          <a:p>
            <a:pPr algn="ctr"/>
            <a:r>
              <a:rPr lang="en-GB" sz="1200" dirty="0" smtClean="0">
                <a:solidFill>
                  <a:srgbClr val="0070C0"/>
                </a:solidFill>
              </a:rPr>
              <a:t>Please feel free to take a book home to share with your family, return it when your finished and choose another one to start a whole </a:t>
            </a:r>
            <a:r>
              <a:rPr lang="en-GB" sz="1200" smtClean="0">
                <a:solidFill>
                  <a:srgbClr val="0070C0"/>
                </a:solidFill>
              </a:rPr>
              <a:t>new </a:t>
            </a:r>
            <a:r>
              <a:rPr lang="en-GB" sz="1200" smtClean="0">
                <a:solidFill>
                  <a:srgbClr val="0070C0"/>
                </a:solidFill>
              </a:rPr>
              <a:t>adventure. </a:t>
            </a:r>
            <a:endParaRPr lang="en-GB" sz="1200" dirty="0" smtClean="0">
              <a:solidFill>
                <a:srgbClr val="0070C0"/>
              </a:solidFill>
            </a:endParaRPr>
          </a:p>
          <a:p>
            <a:pPr algn="ctr"/>
            <a:r>
              <a:rPr lang="en-GB" sz="1200" dirty="0" smtClean="0">
                <a:solidFill>
                  <a:srgbClr val="0070C0"/>
                </a:solidFill>
              </a:rPr>
              <a:t>Please use the signing in sheet in the basket when taking and returning your books.  </a:t>
            </a:r>
            <a:endParaRPr lang="en-GB" sz="1200" dirty="0">
              <a:solidFill>
                <a:srgbClr val="0070C0"/>
              </a:solidFill>
            </a:endParaRPr>
          </a:p>
        </p:txBody>
      </p:sp>
      <p:sp>
        <p:nvSpPr>
          <p:cNvPr id="18" name="Rectangle 17">
            <a:extLst>
              <a:ext uri="{FF2B5EF4-FFF2-40B4-BE49-F238E27FC236}">
                <a16:creationId xmlns="" xmlns:a16="http://schemas.microsoft.com/office/drawing/2014/main" id="{9D0BB16D-CEBB-42FD-8AF0-AACA8E4B20C5}"/>
              </a:ext>
            </a:extLst>
          </p:cNvPr>
          <p:cNvSpPr/>
          <p:nvPr/>
        </p:nvSpPr>
        <p:spPr>
          <a:xfrm>
            <a:off x="571480" y="428596"/>
            <a:ext cx="3000396" cy="171451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 xmlns:a16="http://schemas.microsoft.com/office/drawing/2014/main" id="{653E204C-696F-4F22-A3AF-8BA5F00F54FE}"/>
              </a:ext>
            </a:extLst>
          </p:cNvPr>
          <p:cNvSpPr txBox="1"/>
          <p:nvPr/>
        </p:nvSpPr>
        <p:spPr>
          <a:xfrm>
            <a:off x="642918" y="500034"/>
            <a:ext cx="2857520" cy="1569660"/>
          </a:xfrm>
          <a:prstGeom prst="rect">
            <a:avLst/>
          </a:prstGeom>
          <a:noFill/>
        </p:spPr>
        <p:txBody>
          <a:bodyPr wrap="square" rtlCol="0">
            <a:spAutoFit/>
          </a:bodyPr>
          <a:lstStyle/>
          <a:p>
            <a:pPr algn="ctr"/>
            <a:r>
              <a:rPr lang="en-GB" sz="1200" b="1" dirty="0" smtClean="0">
                <a:solidFill>
                  <a:srgbClr val="00B0F0"/>
                </a:solidFill>
                <a:latin typeface="Century Gothic" panose="020B0502020202020204" pitchFamily="34" charset="0"/>
              </a:rPr>
              <a:t>Children in need </a:t>
            </a:r>
          </a:p>
          <a:p>
            <a:pPr algn="ctr"/>
            <a:r>
              <a:rPr lang="en-GB" sz="1200" dirty="0" smtClean="0">
                <a:solidFill>
                  <a:srgbClr val="FF0000"/>
                </a:solidFill>
                <a:latin typeface="Century Gothic" panose="020B0502020202020204" pitchFamily="34" charset="0"/>
              </a:rPr>
              <a:t>Friday 15</a:t>
            </a:r>
            <a:r>
              <a:rPr lang="en-GB" sz="1200" baseline="30000" dirty="0" smtClean="0">
                <a:solidFill>
                  <a:srgbClr val="FF0000"/>
                </a:solidFill>
                <a:latin typeface="Century Gothic" panose="020B0502020202020204" pitchFamily="34" charset="0"/>
              </a:rPr>
              <a:t>th</a:t>
            </a:r>
            <a:r>
              <a:rPr lang="en-GB" sz="1200" dirty="0" smtClean="0">
                <a:solidFill>
                  <a:srgbClr val="FF0000"/>
                </a:solidFill>
                <a:latin typeface="Century Gothic" panose="020B0502020202020204" pitchFamily="34" charset="0"/>
              </a:rPr>
              <a:t> November </a:t>
            </a:r>
          </a:p>
          <a:p>
            <a:pPr algn="ctr"/>
            <a:r>
              <a:rPr lang="en-GB" sz="1200" dirty="0" smtClean="0">
                <a:solidFill>
                  <a:srgbClr val="FF0000"/>
                </a:solidFill>
                <a:latin typeface="Century Gothic" panose="020B0502020202020204" pitchFamily="34" charset="0"/>
              </a:rPr>
              <a:t>We will be having a pyjama day to raise money for children in need. </a:t>
            </a:r>
          </a:p>
          <a:p>
            <a:pPr algn="ctr"/>
            <a:r>
              <a:rPr lang="en-GB" sz="1200" dirty="0" smtClean="0">
                <a:solidFill>
                  <a:srgbClr val="FF0000"/>
                </a:solidFill>
                <a:latin typeface="Century Gothic" panose="020B0502020202020204" pitchFamily="34" charset="0"/>
              </a:rPr>
              <a:t>Children are welcome to wear their </a:t>
            </a:r>
            <a:r>
              <a:rPr lang="en-GB" sz="1200" dirty="0" err="1" smtClean="0">
                <a:solidFill>
                  <a:srgbClr val="FF0000"/>
                </a:solidFill>
                <a:latin typeface="Century Gothic" panose="020B0502020202020204" pitchFamily="34" charset="0"/>
              </a:rPr>
              <a:t>p</a:t>
            </a:r>
            <a:r>
              <a:rPr lang="en-GB" sz="1200" dirty="0" err="1" smtClean="0">
                <a:solidFill>
                  <a:srgbClr val="FF0000"/>
                </a:solidFill>
                <a:latin typeface="Century Gothic" panose="020B0502020202020204" pitchFamily="34" charset="0"/>
              </a:rPr>
              <a:t>j’s</a:t>
            </a:r>
            <a:r>
              <a:rPr lang="en-GB" sz="1200" dirty="0" smtClean="0">
                <a:solidFill>
                  <a:srgbClr val="FF0000"/>
                </a:solidFill>
                <a:latin typeface="Century Gothic" panose="020B0502020202020204" pitchFamily="34" charset="0"/>
              </a:rPr>
              <a:t>, dressing gowns and slippers. They can bring their bedtime teddy and a favourite book. </a:t>
            </a:r>
          </a:p>
        </p:txBody>
      </p:sp>
      <p:sp>
        <p:nvSpPr>
          <p:cNvPr id="10" name="TextBox 9"/>
          <p:cNvSpPr txBox="1"/>
          <p:nvPr/>
        </p:nvSpPr>
        <p:spPr>
          <a:xfrm>
            <a:off x="642918" y="1142976"/>
            <a:ext cx="2643206" cy="646331"/>
          </a:xfrm>
          <a:prstGeom prst="rect">
            <a:avLst/>
          </a:prstGeom>
          <a:noFill/>
        </p:spPr>
        <p:txBody>
          <a:bodyPr wrap="square" rtlCol="0">
            <a:spAutoFit/>
          </a:bodyPr>
          <a:lstStyle/>
          <a:p>
            <a:pPr algn="ctr"/>
            <a:endParaRPr lang="en-GB" sz="1200" dirty="0" smtClean="0">
              <a:solidFill>
                <a:srgbClr val="002060"/>
              </a:solidFill>
            </a:endParaRPr>
          </a:p>
          <a:p>
            <a:pPr algn="ctr"/>
            <a:r>
              <a:rPr lang="en-GB" sz="1200" u="sng" dirty="0" smtClean="0">
                <a:solidFill>
                  <a:srgbClr val="FF0000"/>
                </a:solidFill>
              </a:rPr>
              <a:t> </a:t>
            </a:r>
          </a:p>
          <a:p>
            <a:pPr algn="ctr"/>
            <a:endParaRPr lang="en-GB" sz="1200" dirty="0">
              <a:solidFill>
                <a:srgbClr val="002060"/>
              </a:solidFill>
            </a:endParaRPr>
          </a:p>
        </p:txBody>
      </p:sp>
      <p:sp>
        <p:nvSpPr>
          <p:cNvPr id="12" name="Rectangle 11"/>
          <p:cNvSpPr/>
          <p:nvPr/>
        </p:nvSpPr>
        <p:spPr>
          <a:xfrm>
            <a:off x="1071546" y="5572132"/>
            <a:ext cx="2357454" cy="1643074"/>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FF0000"/>
                </a:solidFill>
              </a:rPr>
              <a:t>Christmas Lunch </a:t>
            </a:r>
          </a:p>
          <a:p>
            <a:pPr algn="ctr"/>
            <a:r>
              <a:rPr lang="en-GB" sz="1100" dirty="0" smtClean="0">
                <a:solidFill>
                  <a:srgbClr val="FF0000"/>
                </a:solidFill>
              </a:rPr>
              <a:t>We will be having our Christmas lunch on Thursday 5</a:t>
            </a:r>
            <a:r>
              <a:rPr lang="en-GB" sz="1100" baseline="30000" dirty="0" smtClean="0">
                <a:solidFill>
                  <a:srgbClr val="FF0000"/>
                </a:solidFill>
              </a:rPr>
              <a:t>th</a:t>
            </a:r>
            <a:r>
              <a:rPr lang="en-GB" sz="1100" dirty="0" smtClean="0">
                <a:solidFill>
                  <a:srgbClr val="FF0000"/>
                </a:solidFill>
              </a:rPr>
              <a:t> December. </a:t>
            </a:r>
          </a:p>
          <a:p>
            <a:pPr algn="ctr"/>
            <a:r>
              <a:rPr lang="en-GB" sz="1100" dirty="0" smtClean="0">
                <a:solidFill>
                  <a:srgbClr val="FF0000"/>
                </a:solidFill>
              </a:rPr>
              <a:t>This will be provided by the school</a:t>
            </a:r>
          </a:p>
          <a:p>
            <a:pPr algn="ctr"/>
            <a:r>
              <a:rPr lang="en-GB" sz="1100" dirty="0" smtClean="0">
                <a:solidFill>
                  <a:srgbClr val="FF0000"/>
                </a:solidFill>
              </a:rPr>
              <a:t>More information will be provide closer to the time. </a:t>
            </a:r>
          </a:p>
        </p:txBody>
      </p:sp>
      <p:sp>
        <p:nvSpPr>
          <p:cNvPr id="11" name="Rounded Rectangle 10"/>
          <p:cNvSpPr/>
          <p:nvPr/>
        </p:nvSpPr>
        <p:spPr>
          <a:xfrm>
            <a:off x="214290" y="2786050"/>
            <a:ext cx="3857652" cy="2571768"/>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500042" y="2857488"/>
            <a:ext cx="3357586" cy="2808461"/>
          </a:xfrm>
          <a:prstGeom prst="rect">
            <a:avLst/>
          </a:prstGeom>
          <a:noFill/>
        </p:spPr>
        <p:txBody>
          <a:bodyPr wrap="square" rtlCol="0">
            <a:spAutoFit/>
          </a:bodyPr>
          <a:lstStyle/>
          <a:p>
            <a:pPr algn="ctr"/>
            <a:r>
              <a:rPr lang="en-GB" sz="1600" b="1" dirty="0" smtClean="0">
                <a:solidFill>
                  <a:srgbClr val="FF0000"/>
                </a:solidFill>
              </a:rPr>
              <a:t>Tapestry </a:t>
            </a:r>
          </a:p>
          <a:p>
            <a:pPr algn="ctr"/>
            <a:r>
              <a:rPr lang="en-GB" sz="1050" b="1" dirty="0" smtClean="0">
                <a:solidFill>
                  <a:srgbClr val="FF0000"/>
                </a:solidFill>
              </a:rPr>
              <a:t>We use tapestry for the children’s learning journeys.   Tapestry is used to record observations, take pictures and video of the activities your child has been involved in and also link their development to the EYFS . </a:t>
            </a:r>
          </a:p>
          <a:p>
            <a:pPr algn="ctr"/>
            <a:r>
              <a:rPr lang="en-GB" sz="1050" b="1" dirty="0" smtClean="0">
                <a:solidFill>
                  <a:srgbClr val="FF0000"/>
                </a:solidFill>
              </a:rPr>
              <a:t>This is a way of being involved with your child’s learning and development throughout their time at Little Acorns</a:t>
            </a:r>
            <a:r>
              <a:rPr lang="en-GB" sz="1050" b="1" dirty="0" smtClean="0">
                <a:solidFill>
                  <a:srgbClr val="FF0000"/>
                </a:solidFill>
              </a:rPr>
              <a:t>. Could we ask that you have a look at the All about me page and fill in the details. </a:t>
            </a:r>
          </a:p>
          <a:p>
            <a:pPr algn="ctr"/>
            <a:r>
              <a:rPr lang="en-GB" sz="1050" b="1" dirty="0" smtClean="0">
                <a:solidFill>
                  <a:srgbClr val="FF0000"/>
                </a:solidFill>
              </a:rPr>
              <a:t> </a:t>
            </a:r>
            <a:endParaRPr lang="en-GB" sz="1050" b="1" dirty="0" smtClean="0">
              <a:solidFill>
                <a:srgbClr val="FF0000"/>
              </a:solidFill>
            </a:endParaRPr>
          </a:p>
          <a:p>
            <a:pPr algn="ctr"/>
            <a:r>
              <a:rPr lang="en-GB" sz="1050" b="1" dirty="0" smtClean="0">
                <a:solidFill>
                  <a:srgbClr val="FF0000"/>
                </a:solidFill>
              </a:rPr>
              <a:t>If you have not yet logged on to your child’s account now’s the time to have a look. If you have any problems logging on please speak to Di. </a:t>
            </a:r>
            <a:endParaRPr lang="en-GB" sz="1050" b="1" dirty="0" smtClean="0">
              <a:solidFill>
                <a:srgbClr val="FF0000"/>
              </a:solidFill>
            </a:endParaRPr>
          </a:p>
          <a:p>
            <a:pPr algn="ctr"/>
            <a:endParaRPr lang="en-GB" sz="1050" b="1" dirty="0" smtClean="0">
              <a:solidFill>
                <a:srgbClr val="FF0000"/>
              </a:solidFill>
            </a:endParaRPr>
          </a:p>
          <a:p>
            <a:pPr algn="ctr"/>
            <a:endParaRPr lang="en-GB" sz="1200" b="1" dirty="0" smtClean="0">
              <a:solidFill>
                <a:srgbClr val="FF0000"/>
              </a:solidFill>
            </a:endParaRPr>
          </a:p>
          <a:p>
            <a:pPr algn="ctr"/>
            <a:endParaRPr lang="en-GB" sz="1200" b="1" dirty="0" smtClean="0">
              <a:solidFill>
                <a:srgbClr val="FF0000"/>
              </a:solidFill>
            </a:endParaRPr>
          </a:p>
        </p:txBody>
      </p:sp>
      <p:sp>
        <p:nvSpPr>
          <p:cNvPr id="13" name="TextBox 12"/>
          <p:cNvSpPr txBox="1"/>
          <p:nvPr/>
        </p:nvSpPr>
        <p:spPr>
          <a:xfrm>
            <a:off x="3071810" y="5072066"/>
            <a:ext cx="2857520" cy="369332"/>
          </a:xfrm>
          <a:prstGeom prst="rect">
            <a:avLst/>
          </a:prstGeom>
          <a:noFill/>
        </p:spPr>
        <p:txBody>
          <a:bodyPr wrap="square" rtlCol="0">
            <a:spAutoFit/>
          </a:bodyPr>
          <a:lstStyle/>
          <a:p>
            <a:endParaRPr lang="en-GB" dirty="0"/>
          </a:p>
        </p:txBody>
      </p:sp>
      <p:sp>
        <p:nvSpPr>
          <p:cNvPr id="15" name="Rectangle 14"/>
          <p:cNvSpPr/>
          <p:nvPr/>
        </p:nvSpPr>
        <p:spPr>
          <a:xfrm>
            <a:off x="4143380" y="5572132"/>
            <a:ext cx="2128846" cy="3357586"/>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4357694" y="5715008"/>
            <a:ext cx="1785950" cy="2954655"/>
          </a:xfrm>
          <a:prstGeom prst="rect">
            <a:avLst/>
          </a:prstGeom>
          <a:noFill/>
        </p:spPr>
        <p:txBody>
          <a:bodyPr wrap="square" rtlCol="0">
            <a:spAutoFit/>
          </a:bodyPr>
          <a:lstStyle/>
          <a:p>
            <a:r>
              <a:rPr lang="en-GB" b="1" dirty="0" smtClean="0">
                <a:solidFill>
                  <a:srgbClr val="7030A0"/>
                </a:solidFill>
              </a:rPr>
              <a:t> </a:t>
            </a:r>
            <a:r>
              <a:rPr lang="en-GB" b="1" u="sng" dirty="0" smtClean="0">
                <a:solidFill>
                  <a:srgbClr val="7030A0"/>
                </a:solidFill>
              </a:rPr>
              <a:t>Children’s Hours </a:t>
            </a:r>
          </a:p>
          <a:p>
            <a:r>
              <a:rPr lang="en-GB" sz="1200" dirty="0" smtClean="0">
                <a:solidFill>
                  <a:srgbClr val="7030A0"/>
                </a:solidFill>
              </a:rPr>
              <a:t>If you are thinking of changing you child’s hour in the new year could you let us know as soon as possible. We have limited space available and a waiting list and would really like to accommodate everyone with what they need. </a:t>
            </a:r>
          </a:p>
          <a:p>
            <a:r>
              <a:rPr lang="en-GB" sz="1200" dirty="0" smtClean="0">
                <a:solidFill>
                  <a:srgbClr val="7030A0"/>
                </a:solidFill>
              </a:rPr>
              <a:t>Please speak to Di about what you will require when we return in January. </a:t>
            </a:r>
            <a:endParaRPr lang="en-GB" sz="1200" dirty="0">
              <a:solidFill>
                <a:srgbClr val="7030A0"/>
              </a:solidFill>
            </a:endParaRPr>
          </a:p>
        </p:txBody>
      </p:sp>
    </p:spTree>
    <p:extLst>
      <p:ext uri="{BB962C8B-B14F-4D97-AF65-F5344CB8AC3E}">
        <p14:creationId xmlns="" xmlns:p14="http://schemas.microsoft.com/office/powerpoint/2010/main" val="1123557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8341</TotalTime>
  <Words>713</Words>
  <Application>Microsoft Office PowerPoint</Application>
  <PresentationFormat>On-screen Show (4:3)</PresentationFormat>
  <Paragraphs>76</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lornamorris</dc:creator>
  <cp:lastModifiedBy>cherylmeddins</cp:lastModifiedBy>
  <cp:revision>723</cp:revision>
  <dcterms:created xsi:type="dcterms:W3CDTF">2016-09-30T07:07:57Z</dcterms:created>
  <dcterms:modified xsi:type="dcterms:W3CDTF">2019-11-11T11:58:09Z</dcterms:modified>
</cp:coreProperties>
</file>