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199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4" y="83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6033"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62275" y="0"/>
            <a:ext cx="2956033" cy="496491"/>
          </a:xfrm>
          <a:prstGeom prst="rect">
            <a:avLst/>
          </a:prstGeom>
        </p:spPr>
        <p:txBody>
          <a:bodyPr vert="horz" lIns="91440" tIns="45720" rIns="91440" bIns="45720" rtlCol="0"/>
          <a:lstStyle>
            <a:lvl1pPr algn="r">
              <a:defRPr sz="1200"/>
            </a:lvl1pPr>
          </a:lstStyle>
          <a:p>
            <a:fld id="{A79FC896-F18B-4E9C-8895-B9226F94780F}" type="datetimeFigureOut">
              <a:rPr lang="en-US" smtClean="0"/>
              <a:pPr/>
              <a:t>9/13/2019</a:t>
            </a:fld>
            <a:endParaRPr lang="en-GB"/>
          </a:p>
        </p:txBody>
      </p:sp>
      <p:sp>
        <p:nvSpPr>
          <p:cNvPr id="4" name="Slide Image Placeholder 3"/>
          <p:cNvSpPr>
            <a:spLocks noGrp="1" noRot="1" noChangeAspect="1"/>
          </p:cNvSpPr>
          <p:nvPr>
            <p:ph type="sldImg" idx="2"/>
          </p:nvPr>
        </p:nvSpPr>
        <p:spPr>
          <a:xfrm>
            <a:off x="2014538" y="744538"/>
            <a:ext cx="2790825" cy="37195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672" y="4711105"/>
            <a:ext cx="5456557" cy="44636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0624"/>
            <a:ext cx="2956033" cy="4964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62275" y="9420624"/>
            <a:ext cx="2956033" cy="496490"/>
          </a:xfrm>
          <a:prstGeom prst="rect">
            <a:avLst/>
          </a:prstGeom>
        </p:spPr>
        <p:txBody>
          <a:bodyPr vert="horz" lIns="91440" tIns="45720" rIns="91440" bIns="45720" rtlCol="0" anchor="b"/>
          <a:lstStyle>
            <a:lvl1pPr algn="r">
              <a:defRPr sz="1200"/>
            </a:lvl1pPr>
          </a:lstStyle>
          <a:p>
            <a:fld id="{F0142BCA-8B2F-4FB4-B78E-426589D2BA0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142BCA-8B2F-4FB4-B78E-426589D2BA00}"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947910A-FAC3-4880-BC2E-07377C7ED08C}" type="datetimeFigureOut">
              <a:rPr lang="en-US" smtClean="0"/>
              <a:pPr/>
              <a:t>9/13/2019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47910A-FAC3-4880-BC2E-07377C7ED08C}" type="datetimeFigureOut">
              <a:rPr lang="en-US" smtClean="0"/>
              <a:pPr/>
              <a:t>9/13/2019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47910A-FAC3-4880-BC2E-07377C7ED08C}" type="datetimeFigureOut">
              <a:rPr lang="en-US" smtClean="0"/>
              <a:pPr/>
              <a:t>9/13/2019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47910A-FAC3-4880-BC2E-07377C7ED08C}" type="datetimeFigureOut">
              <a:rPr lang="en-US" smtClean="0"/>
              <a:pPr/>
              <a:t>9/13/2019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47910A-FAC3-4880-BC2E-07377C7ED08C}" type="datetimeFigureOut">
              <a:rPr lang="en-US" smtClean="0"/>
              <a:pPr/>
              <a:t>9/13/2019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947910A-FAC3-4880-BC2E-07377C7ED08C}" type="datetimeFigureOut">
              <a:rPr lang="en-US" smtClean="0"/>
              <a:pPr/>
              <a:t>9/13/2019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947910A-FAC3-4880-BC2E-07377C7ED08C}" type="datetimeFigureOut">
              <a:rPr lang="en-US" smtClean="0"/>
              <a:pPr/>
              <a:t>9/13/2019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947910A-FAC3-4880-BC2E-07377C7ED08C}" type="datetimeFigureOut">
              <a:rPr lang="en-US" smtClean="0"/>
              <a:pPr/>
              <a:t>9/13/2019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7910A-FAC3-4880-BC2E-07377C7ED08C}" type="datetimeFigureOut">
              <a:rPr lang="en-US" smtClean="0"/>
              <a:pPr/>
              <a:t>9/13/2019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47910A-FAC3-4880-BC2E-07377C7ED08C}" type="datetimeFigureOut">
              <a:rPr lang="en-US" smtClean="0"/>
              <a:pPr/>
              <a:t>9/13/2019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47910A-FAC3-4880-BC2E-07377C7ED08C}" type="datetimeFigureOut">
              <a:rPr lang="en-US" smtClean="0"/>
              <a:pPr/>
              <a:t>9/13/2019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549464-0416-47EC-9A24-4E1E68FE85A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947910A-FAC3-4880-BC2E-07377C7ED08C}" type="datetimeFigureOut">
              <a:rPr lang="en-US" smtClean="0"/>
              <a:pPr/>
              <a:t>9/13/2019</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A549464-0416-47EC-9A24-4E1E68FE85A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57364" y="1067097"/>
            <a:ext cx="2286016" cy="1492716"/>
          </a:xfrm>
          <a:prstGeom prst="rect">
            <a:avLst/>
          </a:prstGeom>
          <a:noFill/>
        </p:spPr>
        <p:txBody>
          <a:bodyPr wrap="square" rtlCol="0">
            <a:spAutoFit/>
          </a:bodyPr>
          <a:lstStyle/>
          <a:p>
            <a:pPr algn="ctr"/>
            <a:r>
              <a:rPr lang="en-GB" sz="1200" dirty="0"/>
              <a:t>We would like to</a:t>
            </a:r>
          </a:p>
          <a:p>
            <a:pPr algn="ctr"/>
            <a:endParaRPr lang="en-GB" sz="1200" dirty="0"/>
          </a:p>
          <a:p>
            <a:pPr algn="ctr"/>
            <a:endParaRPr lang="en-GB" sz="1200" dirty="0"/>
          </a:p>
          <a:p>
            <a:pPr algn="ctr"/>
            <a:endParaRPr lang="en-GB" sz="1200" dirty="0"/>
          </a:p>
          <a:p>
            <a:pPr algn="ctr"/>
            <a:endParaRPr lang="en-GB" sz="1200" dirty="0"/>
          </a:p>
          <a:p>
            <a:pPr algn="ctr"/>
            <a:r>
              <a:rPr lang="en-GB" sz="1000" dirty="0" smtClean="0"/>
              <a:t>Abigail, Billy, Charlie, Naomi</a:t>
            </a:r>
            <a:r>
              <a:rPr lang="en-GB" sz="1000" dirty="0" smtClean="0"/>
              <a:t>, </a:t>
            </a:r>
            <a:r>
              <a:rPr lang="en-GB" sz="1000" dirty="0" err="1" smtClean="0"/>
              <a:t>Niah</a:t>
            </a:r>
            <a:r>
              <a:rPr lang="en-GB" sz="1000" dirty="0" smtClean="0"/>
              <a:t>, </a:t>
            </a:r>
            <a:r>
              <a:rPr lang="en-GB" sz="1000" smtClean="0"/>
              <a:t>and </a:t>
            </a:r>
            <a:r>
              <a:rPr lang="en-GB" sz="1000" smtClean="0"/>
              <a:t>Sylvie</a:t>
            </a:r>
            <a:endParaRPr lang="en-GB" sz="1000" dirty="0"/>
          </a:p>
          <a:p>
            <a:pPr algn="ctr"/>
            <a:r>
              <a:rPr lang="en-GB" sz="1000" dirty="0" smtClean="0"/>
              <a:t>and their families to </a:t>
            </a:r>
            <a:r>
              <a:rPr lang="en-GB" sz="1000" dirty="0"/>
              <a:t>Little Acorns</a:t>
            </a:r>
            <a:r>
              <a:rPr lang="en-GB" sz="1100" dirty="0"/>
              <a:t>.</a:t>
            </a:r>
          </a:p>
        </p:txBody>
      </p:sp>
      <p:pic>
        <p:nvPicPr>
          <p:cNvPr id="7" name="Picture 5" descr="Image result for pink balloon outli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8540" y="948109"/>
            <a:ext cx="1267286" cy="2480883"/>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p:nvSpPr>
        <p:spPr>
          <a:xfrm>
            <a:off x="322286" y="1143474"/>
            <a:ext cx="1198315" cy="938719"/>
          </a:xfrm>
          <a:prstGeom prst="rect">
            <a:avLst/>
          </a:prstGeom>
          <a:noFill/>
        </p:spPr>
        <p:txBody>
          <a:bodyPr wrap="square" rtlCol="0">
            <a:spAutoFit/>
          </a:bodyPr>
          <a:lstStyle/>
          <a:p>
            <a:pPr algn="ctr"/>
            <a:r>
              <a:rPr lang="en-GB" sz="1100" b="1" dirty="0">
                <a:latin typeface="Bradley Hand ITC" panose="03070402050302030203" pitchFamily="66" charset="0"/>
              </a:rPr>
              <a:t>Happy Birthday </a:t>
            </a:r>
          </a:p>
          <a:p>
            <a:pPr algn="ctr"/>
            <a:r>
              <a:rPr lang="en-GB" sz="1100" b="1" dirty="0">
                <a:latin typeface="Bradley Hand ITC" panose="03070402050302030203" pitchFamily="66" charset="0"/>
              </a:rPr>
              <a:t>t</a:t>
            </a:r>
            <a:r>
              <a:rPr lang="en-GB" sz="1100" b="1" dirty="0" smtClean="0">
                <a:latin typeface="Bradley Hand ITC" panose="03070402050302030203" pitchFamily="66" charset="0"/>
              </a:rPr>
              <a:t>o </a:t>
            </a:r>
            <a:endParaRPr lang="en-GB" sz="1100" b="1" dirty="0">
              <a:latin typeface="Bradley Hand ITC" panose="03070402050302030203" pitchFamily="66" charset="0"/>
            </a:endParaRPr>
          </a:p>
          <a:p>
            <a:pPr algn="ctr"/>
            <a:r>
              <a:rPr lang="en-GB" sz="1100" b="1" dirty="0" err="1" smtClean="0">
                <a:latin typeface="Bradley Hand ITC" panose="03070402050302030203" pitchFamily="66" charset="0"/>
              </a:rPr>
              <a:t>Yvaine</a:t>
            </a:r>
            <a:endParaRPr lang="en-GB" sz="1100" b="1" dirty="0">
              <a:latin typeface="Bradley Hand ITC" panose="03070402050302030203" pitchFamily="66" charset="0"/>
            </a:endParaRPr>
          </a:p>
          <a:p>
            <a:pPr algn="ctr"/>
            <a:r>
              <a:rPr lang="en-GB" sz="1100" b="1" dirty="0" smtClean="0">
                <a:latin typeface="Bradley Hand ITC" panose="03070402050302030203" pitchFamily="66" charset="0"/>
              </a:rPr>
              <a:t>&amp;</a:t>
            </a:r>
          </a:p>
          <a:p>
            <a:pPr algn="ctr"/>
            <a:r>
              <a:rPr lang="en-GB" sz="1100" b="1" dirty="0" err="1" smtClean="0">
                <a:latin typeface="Bradley Hand ITC" panose="03070402050302030203" pitchFamily="66" charset="0"/>
              </a:rPr>
              <a:t>Amiera</a:t>
            </a:r>
            <a:endParaRPr lang="en-GB" sz="1100" b="1" dirty="0">
              <a:latin typeface="Bradley Hand ITC" panose="03070402050302030203" pitchFamily="66" charset="0"/>
            </a:endParaRPr>
          </a:p>
        </p:txBody>
      </p:sp>
      <p:pic>
        <p:nvPicPr>
          <p:cNvPr id="9" name="Picture 7" descr="Image result for welcome to"/>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73359" y="1348250"/>
            <a:ext cx="1404219" cy="558770"/>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Flowchart: Alternate Process 9"/>
          <p:cNvSpPr/>
          <p:nvPr/>
        </p:nvSpPr>
        <p:spPr>
          <a:xfrm>
            <a:off x="1643050" y="967608"/>
            <a:ext cx="2638270" cy="1657289"/>
          </a:xfrm>
          <a:prstGeom prst="flowChartAlternateProcess">
            <a:avLst/>
          </a:prstGeom>
          <a:noFill/>
          <a:ln w="76200">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en-GB" sz="3200"/>
          </a:p>
        </p:txBody>
      </p:sp>
      <p:sp>
        <p:nvSpPr>
          <p:cNvPr id="12" name="TextBox 11"/>
          <p:cNvSpPr txBox="1"/>
          <p:nvPr/>
        </p:nvSpPr>
        <p:spPr>
          <a:xfrm>
            <a:off x="324960" y="3664109"/>
            <a:ext cx="1214446" cy="276999"/>
          </a:xfrm>
          <a:prstGeom prst="rect">
            <a:avLst/>
          </a:prstGeom>
          <a:noFill/>
        </p:spPr>
        <p:txBody>
          <a:bodyPr wrap="square" rtlCol="0">
            <a:spAutoFit/>
          </a:bodyPr>
          <a:lstStyle/>
          <a:p>
            <a:pPr algn="ctr"/>
            <a:r>
              <a:rPr lang="en-GB" sz="1200" b="1" dirty="0">
                <a:latin typeface="Bradley Hand ITC" panose="03070402050302030203" pitchFamily="66" charset="0"/>
              </a:rPr>
              <a:t>. </a:t>
            </a:r>
          </a:p>
        </p:txBody>
      </p:sp>
      <p:sp>
        <p:nvSpPr>
          <p:cNvPr id="19" name="Rectangle 18"/>
          <p:cNvSpPr/>
          <p:nvPr/>
        </p:nvSpPr>
        <p:spPr>
          <a:xfrm>
            <a:off x="2357430" y="2857488"/>
            <a:ext cx="2143140" cy="1857388"/>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200" b="1" dirty="0">
              <a:solidFill>
                <a:schemeClr val="tx1"/>
              </a:solidFill>
            </a:endParaRPr>
          </a:p>
        </p:txBody>
      </p:sp>
      <p:grpSp>
        <p:nvGrpSpPr>
          <p:cNvPr id="26" name="Group 25"/>
          <p:cNvGrpSpPr/>
          <p:nvPr/>
        </p:nvGrpSpPr>
        <p:grpSpPr>
          <a:xfrm>
            <a:off x="-428652" y="3643306"/>
            <a:ext cx="3286148" cy="3143272"/>
            <a:chOff x="-542192" y="5317278"/>
            <a:chExt cx="3084261" cy="4033844"/>
          </a:xfrm>
        </p:grpSpPr>
        <p:pic>
          <p:nvPicPr>
            <p:cNvPr id="20" name="Picture 17" descr="Image result for blank calendar clipart"/>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888" y="5317278"/>
              <a:ext cx="1968289" cy="4033844"/>
            </a:xfrm>
            <a:prstGeom prst="rect">
              <a:avLst/>
            </a:prstGeom>
            <a:noFill/>
            <a:extLst>
              <a:ext uri="{909E8E84-426E-40DD-AFC4-6F175D3DCCD1}">
                <a14:hiddenFill xmlns:a14="http://schemas.microsoft.com/office/drawing/2010/main" xmlns="">
                  <a:solidFill>
                    <a:srgbClr val="FFFFFF"/>
                  </a:solidFill>
                </a14:hiddenFill>
              </a:ext>
            </a:extLst>
          </p:spPr>
        </p:pic>
        <p:sp>
          <p:nvSpPr>
            <p:cNvPr id="21" name="TextBox 20"/>
            <p:cNvSpPr txBox="1"/>
            <p:nvPr/>
          </p:nvSpPr>
          <p:spPr>
            <a:xfrm>
              <a:off x="-542192" y="6322988"/>
              <a:ext cx="3084261" cy="293025"/>
            </a:xfrm>
            <a:prstGeom prst="rect">
              <a:avLst/>
            </a:prstGeom>
            <a:noFill/>
          </p:spPr>
          <p:txBody>
            <a:bodyPr wrap="square" rtlCol="0">
              <a:spAutoFit/>
            </a:bodyPr>
            <a:lstStyle/>
            <a:p>
              <a:pPr algn="ctr"/>
              <a:r>
                <a:rPr lang="en-GB" sz="1200" b="1" u="sng" dirty="0">
                  <a:solidFill>
                    <a:schemeClr val="bg1"/>
                  </a:solidFill>
                  <a:latin typeface="Arial Black" panose="020B0A04020102020204" pitchFamily="34" charset="0"/>
                </a:rPr>
                <a:t>Dates for your Diary:</a:t>
              </a:r>
            </a:p>
          </p:txBody>
        </p:sp>
      </p:grpSp>
      <p:sp>
        <p:nvSpPr>
          <p:cNvPr id="22" name="Text Box 1"/>
          <p:cNvSpPr txBox="1">
            <a:spLocks/>
          </p:cNvSpPr>
          <p:nvPr/>
        </p:nvSpPr>
        <p:spPr bwMode="auto">
          <a:xfrm>
            <a:off x="-408993" y="67657"/>
            <a:ext cx="5957294" cy="18139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62560" tIns="81280" rIns="162560" bIns="81280" numCol="1" anchor="t" anchorCtr="0" compatLnSpc="1">
            <a:prstTxWarp prst="textNoShape">
              <a:avLst/>
            </a:prstTxWarp>
          </a:bodyPr>
          <a:lstStyle/>
          <a:p>
            <a:pPr defTabSz="1625620" eaLnBrk="0" fontAlgn="base" hangingPunct="0">
              <a:spcBef>
                <a:spcPct val="0"/>
              </a:spcBef>
            </a:pPr>
            <a:r>
              <a:rPr lang="en-GB" altLang="en-US" sz="4000" b="1" noProof="1">
                <a:solidFill>
                  <a:srgbClr val="00B050"/>
                </a:solidFill>
                <a:latin typeface="Baskerville Old Face" panose="02020602080505020303" pitchFamily="18" charset="0"/>
              </a:rPr>
              <a:t>     </a:t>
            </a:r>
            <a:r>
              <a:rPr lang="en-GB" altLang="en-US" sz="3600" b="1" noProof="1" smtClean="0">
                <a:solidFill>
                  <a:srgbClr val="FF3300"/>
                </a:solidFill>
                <a:latin typeface="Baskerville Old Face" panose="02020602080505020303" pitchFamily="18" charset="0"/>
              </a:rPr>
              <a:t>September Newsletter</a:t>
            </a:r>
            <a:r>
              <a:rPr lang="en-GB" altLang="en-US" sz="4000" b="1" noProof="1" smtClean="0">
                <a:solidFill>
                  <a:srgbClr val="FF3300"/>
                </a:solidFill>
                <a:latin typeface="Baskerville Old Face" panose="02020602080505020303" pitchFamily="18" charset="0"/>
              </a:rPr>
              <a:t> </a:t>
            </a:r>
            <a:endParaRPr lang="en-US" altLang="en-US" sz="4000" dirty="0">
              <a:solidFill>
                <a:srgbClr val="FF3300"/>
              </a:solidFill>
              <a:latin typeface="Baskerville Old Face" panose="02020602080505020303" pitchFamily="18" charset="0"/>
            </a:endParaRPr>
          </a:p>
        </p:txBody>
      </p:sp>
      <p:sp>
        <p:nvSpPr>
          <p:cNvPr id="27" name="TextBox 26"/>
          <p:cNvSpPr txBox="1"/>
          <p:nvPr/>
        </p:nvSpPr>
        <p:spPr>
          <a:xfrm>
            <a:off x="142852" y="5000628"/>
            <a:ext cx="2105104" cy="3277820"/>
          </a:xfrm>
          <a:prstGeom prst="rect">
            <a:avLst/>
          </a:prstGeom>
          <a:noFill/>
        </p:spPr>
        <p:txBody>
          <a:bodyPr wrap="square" rtlCol="0">
            <a:spAutoFit/>
          </a:bodyPr>
          <a:lstStyle/>
          <a:p>
            <a:pPr algn="ctr"/>
            <a:r>
              <a:rPr lang="en-GB" sz="1200" b="1" u="sng" dirty="0" smtClean="0">
                <a:solidFill>
                  <a:srgbClr val="C00000"/>
                </a:solidFill>
              </a:rPr>
              <a:t>Committee AGM</a:t>
            </a:r>
          </a:p>
          <a:p>
            <a:pPr algn="ctr"/>
            <a:r>
              <a:rPr lang="en-GB" sz="1200" b="1" dirty="0" smtClean="0">
                <a:solidFill>
                  <a:srgbClr val="C00000"/>
                </a:solidFill>
              </a:rPr>
              <a:t>Monday 7</a:t>
            </a:r>
            <a:r>
              <a:rPr lang="en-GB" sz="1200" b="1" baseline="30000" dirty="0" smtClean="0">
                <a:solidFill>
                  <a:srgbClr val="C00000"/>
                </a:solidFill>
              </a:rPr>
              <a:t>th</a:t>
            </a:r>
            <a:r>
              <a:rPr lang="en-GB" sz="1200" b="1" dirty="0" smtClean="0">
                <a:solidFill>
                  <a:srgbClr val="C00000"/>
                </a:solidFill>
              </a:rPr>
              <a:t> October 2019 6pm</a:t>
            </a:r>
          </a:p>
          <a:p>
            <a:pPr algn="ctr"/>
            <a:r>
              <a:rPr lang="en-GB" sz="1200" b="1" u="sng" dirty="0" smtClean="0">
                <a:solidFill>
                  <a:srgbClr val="C00000"/>
                </a:solidFill>
              </a:rPr>
              <a:t>P D  Day  </a:t>
            </a:r>
          </a:p>
          <a:p>
            <a:pPr algn="ctr"/>
            <a:r>
              <a:rPr lang="en-GB" sz="1200" b="1" dirty="0" smtClean="0">
                <a:solidFill>
                  <a:srgbClr val="C00000"/>
                </a:solidFill>
              </a:rPr>
              <a:t>Friday 25</a:t>
            </a:r>
            <a:r>
              <a:rPr lang="en-GB" sz="1200" b="1" baseline="30000" dirty="0" smtClean="0">
                <a:solidFill>
                  <a:srgbClr val="C00000"/>
                </a:solidFill>
              </a:rPr>
              <a:t>th</a:t>
            </a:r>
            <a:r>
              <a:rPr lang="en-GB" sz="1200" b="1" dirty="0" smtClean="0">
                <a:solidFill>
                  <a:srgbClr val="C00000"/>
                </a:solidFill>
              </a:rPr>
              <a:t> October 2019</a:t>
            </a:r>
            <a:endParaRPr lang="en-GB" sz="1200" b="1" dirty="0">
              <a:solidFill>
                <a:srgbClr val="C00000"/>
              </a:solidFill>
            </a:endParaRPr>
          </a:p>
          <a:p>
            <a:pPr algn="ctr"/>
            <a:r>
              <a:rPr lang="en-GB" sz="1200" b="1" u="sng" dirty="0" smtClean="0">
                <a:solidFill>
                  <a:srgbClr val="C00000"/>
                </a:solidFill>
              </a:rPr>
              <a:t>Break up for Half Term</a:t>
            </a:r>
          </a:p>
          <a:p>
            <a:pPr algn="ctr"/>
            <a:r>
              <a:rPr lang="en-GB" sz="1200" b="1" dirty="0" smtClean="0">
                <a:solidFill>
                  <a:srgbClr val="C00000"/>
                </a:solidFill>
              </a:rPr>
              <a:t>Thursday 24</a:t>
            </a:r>
            <a:r>
              <a:rPr lang="en-GB" sz="1200" b="1" baseline="30000" dirty="0" smtClean="0">
                <a:solidFill>
                  <a:srgbClr val="C00000"/>
                </a:solidFill>
              </a:rPr>
              <a:t>th</a:t>
            </a:r>
            <a:r>
              <a:rPr lang="en-GB" sz="1200" b="1" dirty="0" smtClean="0">
                <a:solidFill>
                  <a:srgbClr val="C00000"/>
                </a:solidFill>
              </a:rPr>
              <a:t> October 2019</a:t>
            </a:r>
            <a:endParaRPr lang="en-GB" sz="1200" dirty="0" smtClean="0">
              <a:solidFill>
                <a:srgbClr val="C00000"/>
              </a:solidFill>
            </a:endParaRPr>
          </a:p>
          <a:p>
            <a:pPr algn="ctr"/>
            <a:r>
              <a:rPr lang="en-GB" sz="1200" b="1" u="sng" dirty="0" smtClean="0">
                <a:solidFill>
                  <a:srgbClr val="C00000"/>
                </a:solidFill>
              </a:rPr>
              <a:t>Return to Pre-School </a:t>
            </a:r>
          </a:p>
          <a:p>
            <a:pPr algn="ctr"/>
            <a:r>
              <a:rPr lang="en-GB" sz="1200" b="1" dirty="0" smtClean="0">
                <a:solidFill>
                  <a:srgbClr val="C00000"/>
                </a:solidFill>
              </a:rPr>
              <a:t>Monday 4</a:t>
            </a:r>
            <a:r>
              <a:rPr lang="en-GB" sz="1200" b="1" baseline="30000" dirty="0" smtClean="0">
                <a:solidFill>
                  <a:srgbClr val="C00000"/>
                </a:solidFill>
              </a:rPr>
              <a:t>th</a:t>
            </a:r>
            <a:r>
              <a:rPr lang="en-GB" sz="1200" b="1" dirty="0" smtClean="0">
                <a:solidFill>
                  <a:srgbClr val="C00000"/>
                </a:solidFill>
              </a:rPr>
              <a:t> November 2019</a:t>
            </a:r>
          </a:p>
          <a:p>
            <a:pPr algn="ctr"/>
            <a:r>
              <a:rPr lang="en-GB" sz="1400" b="1" u="sng" dirty="0" smtClean="0">
                <a:solidFill>
                  <a:srgbClr val="C00000"/>
                </a:solidFill>
              </a:rPr>
              <a:t> </a:t>
            </a:r>
          </a:p>
          <a:p>
            <a:pPr algn="ctr"/>
            <a:endParaRPr lang="en-GB" sz="1200" b="1" u="sng" dirty="0" smtClean="0">
              <a:solidFill>
                <a:srgbClr val="C00000"/>
              </a:solidFill>
            </a:endParaRPr>
          </a:p>
          <a:p>
            <a:pPr algn="ctr"/>
            <a:endParaRPr lang="en-GB" sz="1200" dirty="0" smtClean="0">
              <a:solidFill>
                <a:srgbClr val="C00000"/>
              </a:solidFill>
            </a:endParaRPr>
          </a:p>
          <a:p>
            <a:pPr algn="ctr"/>
            <a:endParaRPr lang="en-GB" sz="1200" dirty="0">
              <a:solidFill>
                <a:srgbClr val="C00000"/>
              </a:solidFill>
            </a:endParaRPr>
          </a:p>
          <a:p>
            <a:pPr algn="ctr"/>
            <a:endParaRPr lang="en-GB" sz="1200" b="1" u="sng" dirty="0"/>
          </a:p>
          <a:p>
            <a:pPr algn="ctr"/>
            <a:endParaRPr lang="en-GB" sz="1200" b="1" u="sng" dirty="0"/>
          </a:p>
          <a:p>
            <a:endParaRPr lang="en-GB" sz="1400" b="1" dirty="0"/>
          </a:p>
          <a:p>
            <a:endParaRPr lang="en-GB" sz="1100" b="1" dirty="0"/>
          </a:p>
        </p:txBody>
      </p:sp>
      <p:sp>
        <p:nvSpPr>
          <p:cNvPr id="11" name="TextBox 10"/>
          <p:cNvSpPr txBox="1"/>
          <p:nvPr/>
        </p:nvSpPr>
        <p:spPr>
          <a:xfrm>
            <a:off x="2351226" y="2961830"/>
            <a:ext cx="1845253" cy="523220"/>
          </a:xfrm>
          <a:prstGeom prst="rect">
            <a:avLst/>
          </a:prstGeom>
          <a:noFill/>
        </p:spPr>
        <p:txBody>
          <a:bodyPr wrap="square" rtlCol="0">
            <a:spAutoFit/>
          </a:bodyPr>
          <a:lstStyle/>
          <a:p>
            <a:pPr algn="ctr"/>
            <a:endParaRPr lang="en-GB" sz="1400" dirty="0"/>
          </a:p>
          <a:p>
            <a:pPr algn="ctr"/>
            <a:r>
              <a:rPr lang="en-GB" sz="1400" b="1" dirty="0"/>
              <a:t> </a:t>
            </a:r>
          </a:p>
        </p:txBody>
      </p:sp>
      <p:sp>
        <p:nvSpPr>
          <p:cNvPr id="17" name="Rectangle 16"/>
          <p:cNvSpPr/>
          <p:nvPr/>
        </p:nvSpPr>
        <p:spPr>
          <a:xfrm>
            <a:off x="5000636" y="2143108"/>
            <a:ext cx="1665975" cy="242889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xmlns="" id="{96E09BF8-F16E-4971-8612-2851BD7FD223}"/>
              </a:ext>
            </a:extLst>
          </p:cNvPr>
          <p:cNvSpPr/>
          <p:nvPr/>
        </p:nvSpPr>
        <p:spPr>
          <a:xfrm>
            <a:off x="9763189" y="585342"/>
            <a:ext cx="1185202" cy="529260"/>
          </a:xfrm>
          <a:prstGeom prst="rect">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nvGrpSpPr>
          <p:cNvPr id="18" name="Group 5">
            <a:extLst>
              <a:ext uri="{FF2B5EF4-FFF2-40B4-BE49-F238E27FC236}">
                <a16:creationId xmlns:a16="http://schemas.microsoft.com/office/drawing/2014/main" xmlns="" id="{ED3BD43D-4C61-4426-B42D-7745259CE826}"/>
              </a:ext>
            </a:extLst>
          </p:cNvPr>
          <p:cNvGrpSpPr>
            <a:grpSpLocks/>
          </p:cNvGrpSpPr>
          <p:nvPr/>
        </p:nvGrpSpPr>
        <p:grpSpPr bwMode="auto">
          <a:xfrm>
            <a:off x="4417187" y="170516"/>
            <a:ext cx="2391385" cy="1470117"/>
            <a:chOff x="754" y="3913"/>
            <a:chExt cx="3728" cy="3161"/>
          </a:xfrm>
        </p:grpSpPr>
        <p:sp>
          <p:nvSpPr>
            <p:cNvPr id="31" name="WordArt 6">
              <a:extLst>
                <a:ext uri="{FF2B5EF4-FFF2-40B4-BE49-F238E27FC236}">
                  <a16:creationId xmlns:a16="http://schemas.microsoft.com/office/drawing/2014/main" xmlns="" id="{3FB8E75C-B647-4B0B-97D8-1CCB7DDC8A01}"/>
                </a:ext>
              </a:extLst>
            </p:cNvPr>
            <p:cNvSpPr>
              <a:spLocks noChangeArrowheads="1" noChangeShapeType="1" noTextEdit="1"/>
            </p:cNvSpPr>
            <p:nvPr/>
          </p:nvSpPr>
          <p:spPr bwMode="auto">
            <a:xfrm>
              <a:off x="1883" y="3913"/>
              <a:ext cx="1520" cy="1680"/>
            </a:xfrm>
            <a:prstGeom prst="rect">
              <a:avLst/>
            </a:prstGeom>
            <a:extLs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0">
                <a:buNone/>
              </a:pPr>
              <a:r>
                <a:rPr lang="en-GB" sz="3600" kern="10" spc="0" dirty="0">
                  <a:ln w="9525">
                    <a:solidFill>
                      <a:srgbClr val="000000"/>
                    </a:solidFill>
                    <a:round/>
                    <a:headEnd/>
                    <a:tailEnd/>
                  </a:ln>
                  <a:solidFill>
                    <a:srgbClr val="FF0000"/>
                  </a:solidFill>
                  <a:effectLst/>
                  <a:latin typeface="Arial Black" panose="020B0A04020102020204" pitchFamily="34" charset="0"/>
                </a:rPr>
                <a:t>Little Acorns</a:t>
              </a:r>
            </a:p>
          </p:txBody>
        </p:sp>
        <p:sp>
          <p:nvSpPr>
            <p:cNvPr id="32" name="Text Box 2">
              <a:extLst>
                <a:ext uri="{FF2B5EF4-FFF2-40B4-BE49-F238E27FC236}">
                  <a16:creationId xmlns:a16="http://schemas.microsoft.com/office/drawing/2014/main" xmlns="" id="{2F528280-AC54-4F1D-8196-CB08A1A895AF}"/>
                </a:ext>
              </a:extLst>
            </p:cNvPr>
            <p:cNvSpPr txBox="1">
              <a:spLocks noChangeArrowheads="1"/>
            </p:cNvSpPr>
            <p:nvPr/>
          </p:nvSpPr>
          <p:spPr bwMode="auto">
            <a:xfrm>
              <a:off x="754" y="5288"/>
              <a:ext cx="3728" cy="178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900" b="1" i="0" u="none" strike="noStrike" cap="none" normalizeH="0" baseline="0" dirty="0">
                  <a:ln>
                    <a:noFill/>
                  </a:ln>
                  <a:solidFill>
                    <a:srgbClr val="FF0000"/>
                  </a:solidFill>
                  <a:effectLst/>
                  <a:latin typeface="Arial" panose="020B0604020202020204" pitchFamily="34" charset="0"/>
                </a:rPr>
                <a:t>@ Our Lady &amp; St Oswald’s Pre-School.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900" b="0" i="0" u="none" strike="noStrike" cap="none" normalizeH="0" baseline="0" dirty="0">
                  <a:ln>
                    <a:noFill/>
                  </a:ln>
                  <a:solidFill>
                    <a:schemeClr val="tx1"/>
                  </a:solidFill>
                  <a:effectLst/>
                  <a:latin typeface="Arial" panose="020B0604020202020204" pitchFamily="34" charset="0"/>
                </a:rPr>
                <a:t>Upper Brook Street, Oswestry, SY11 2TG. </a:t>
              </a:r>
              <a:r>
                <a:rPr kumimoji="0" lang="en-GB" altLang="en-US" sz="900" b="0" i="0" u="none" strike="noStrike" cap="none" normalizeH="0" baseline="0" dirty="0" err="1">
                  <a:ln>
                    <a:noFill/>
                  </a:ln>
                  <a:solidFill>
                    <a:schemeClr val="tx1"/>
                  </a:solidFill>
                  <a:effectLst/>
                  <a:latin typeface="Arial" panose="020B0604020202020204" pitchFamily="34" charset="0"/>
                </a:rPr>
                <a:t>Email:admin@littleacornspsch.co.uk</a:t>
              </a:r>
              <a:r>
                <a:rPr kumimoji="0" lang="en-GB" altLang="en-US" sz="900" b="0" i="0" u="none" strike="noStrike" cap="none" normalizeH="0" baseline="0" dirty="0">
                  <a:ln>
                    <a:noFill/>
                  </a:ln>
                  <a:solidFill>
                    <a:schemeClr val="tx1"/>
                  </a:solidFill>
                  <a:effectLst/>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900" b="0" i="0" u="none" strike="noStrike" cap="none" normalizeH="0" baseline="0" dirty="0">
                  <a:ln>
                    <a:noFill/>
                  </a:ln>
                  <a:solidFill>
                    <a:schemeClr val="tx1"/>
                  </a:solidFill>
                  <a:effectLst/>
                  <a:latin typeface="Arial" panose="020B0604020202020204" pitchFamily="34" charset="0"/>
                </a:rPr>
                <a:t>Tel: 01691 676464 / 07535744196 </a:t>
              </a:r>
              <a:r>
                <a:rPr kumimoji="0" lang="en-GB" altLang="en-US" sz="800" b="0" i="0" u="none" strike="noStrike" cap="none" normalizeH="0" baseline="0" dirty="0">
                  <a:ln>
                    <a:noFill/>
                  </a:ln>
                  <a:solidFill>
                    <a:schemeClr val="tx1"/>
                  </a:solidFill>
                  <a:effectLst/>
                  <a:latin typeface="Arial" panose="020B0604020202020204" pitchFamily="34" charset="0"/>
                </a:rPr>
                <a:t>Registered Charity Number:1130949 </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rPr>
                <a:t>Ofsted URN:EY232143</a:t>
              </a:r>
              <a:r>
                <a:rPr kumimoji="0" lang="en-GB" altLang="en-US" sz="9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pic>
        <p:nvPicPr>
          <p:cNvPr id="33" name="Picture 32">
            <a:extLst>
              <a:ext uri="{FF2B5EF4-FFF2-40B4-BE49-F238E27FC236}">
                <a16:creationId xmlns:a16="http://schemas.microsoft.com/office/drawing/2014/main" xmlns="" id="{12551904-EA8E-45B8-A574-A22BB408B071}"/>
              </a:ext>
            </a:extLst>
          </p:cNvPr>
          <p:cNvPicPr/>
          <p:nvPr/>
        </p:nvPicPr>
        <p:blipFill>
          <a:blip r:embed="rId6" cstate="print"/>
          <a:srcRect/>
          <a:stretch>
            <a:fillRect/>
          </a:stretch>
        </p:blipFill>
        <p:spPr bwMode="auto">
          <a:xfrm>
            <a:off x="5352963" y="268893"/>
            <a:ext cx="596317" cy="596423"/>
          </a:xfrm>
          <a:prstGeom prst="rect">
            <a:avLst/>
          </a:prstGeom>
          <a:noFill/>
          <a:ln w="9525">
            <a:noFill/>
            <a:miter lim="800000"/>
            <a:headEnd/>
            <a:tailEnd/>
          </a:ln>
        </p:spPr>
      </p:pic>
      <p:sp>
        <p:nvSpPr>
          <p:cNvPr id="35" name="TextBox 34">
            <a:extLst>
              <a:ext uri="{FF2B5EF4-FFF2-40B4-BE49-F238E27FC236}">
                <a16:creationId xmlns:a16="http://schemas.microsoft.com/office/drawing/2014/main" xmlns="" id="{A8EB516E-D347-4FAF-8A60-34B6381DB45A}"/>
              </a:ext>
            </a:extLst>
          </p:cNvPr>
          <p:cNvSpPr txBox="1"/>
          <p:nvPr/>
        </p:nvSpPr>
        <p:spPr>
          <a:xfrm>
            <a:off x="4474662" y="0"/>
            <a:ext cx="2266706" cy="1681308"/>
          </a:xfrm>
          <a:prstGeom prst="rect">
            <a:avLst/>
          </a:prstGeom>
          <a:noFill/>
          <a:ln>
            <a:solidFill>
              <a:schemeClr val="tx1"/>
            </a:solidFill>
          </a:ln>
        </p:spPr>
        <p:txBody>
          <a:bodyPr wrap="square" rtlCol="0">
            <a:spAutoFit/>
          </a:bodyPr>
          <a:lstStyle/>
          <a:p>
            <a:endParaRPr lang="en-GB" dirty="0"/>
          </a:p>
        </p:txBody>
      </p:sp>
      <p:sp>
        <p:nvSpPr>
          <p:cNvPr id="34" name="Rectangle 33"/>
          <p:cNvSpPr/>
          <p:nvPr/>
        </p:nvSpPr>
        <p:spPr>
          <a:xfrm>
            <a:off x="3000372" y="4929190"/>
            <a:ext cx="3000396" cy="18573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a:off x="3143248" y="5143504"/>
            <a:ext cx="2643206" cy="1800493"/>
          </a:xfrm>
          <a:prstGeom prst="rect">
            <a:avLst/>
          </a:prstGeom>
          <a:noFill/>
        </p:spPr>
        <p:txBody>
          <a:bodyPr wrap="square" rtlCol="0">
            <a:spAutoFit/>
          </a:bodyPr>
          <a:lstStyle/>
          <a:p>
            <a:r>
              <a:rPr lang="en-GB" sz="1100" b="1" dirty="0" smtClean="0">
                <a:solidFill>
                  <a:srgbClr val="FF0000"/>
                </a:solidFill>
              </a:rPr>
              <a:t>                    </a:t>
            </a:r>
            <a:r>
              <a:rPr lang="en-GB" sz="1400" b="1" dirty="0" smtClean="0">
                <a:solidFill>
                  <a:srgbClr val="FF0000"/>
                </a:solidFill>
              </a:rPr>
              <a:t>Open Afternoon </a:t>
            </a:r>
          </a:p>
          <a:p>
            <a:r>
              <a:rPr lang="en-GB" sz="1100" b="1" dirty="0" smtClean="0">
                <a:solidFill>
                  <a:srgbClr val="FF0000"/>
                </a:solidFill>
              </a:rPr>
              <a:t> </a:t>
            </a:r>
            <a:r>
              <a:rPr lang="en-GB" sz="1100" b="1" dirty="0" smtClean="0">
                <a:solidFill>
                  <a:srgbClr val="FF0000"/>
                </a:solidFill>
              </a:rPr>
              <a:t>W</a:t>
            </a:r>
            <a:r>
              <a:rPr lang="en-GB" sz="1100" b="1" dirty="0" smtClean="0">
                <a:solidFill>
                  <a:srgbClr val="FF0000"/>
                </a:solidFill>
              </a:rPr>
              <a:t>e will be holding an open afternoon where you can come and join your child while they play. Have a closer look at the new Pre-School room and resources as well as  meet the new staff members .  We will send a flyer out with more information nearer the time. </a:t>
            </a:r>
          </a:p>
          <a:p>
            <a:endParaRPr lang="en-GB" sz="1000" b="1" dirty="0" smtClean="0">
              <a:solidFill>
                <a:srgbClr val="FF0000"/>
              </a:solidFill>
            </a:endParaRPr>
          </a:p>
          <a:p>
            <a:endParaRPr lang="en-GB" sz="1000" b="1" dirty="0" smtClean="0">
              <a:solidFill>
                <a:srgbClr val="FF0000"/>
              </a:solidFill>
            </a:endParaRPr>
          </a:p>
        </p:txBody>
      </p:sp>
      <p:sp>
        <p:nvSpPr>
          <p:cNvPr id="36" name="TextBox 35"/>
          <p:cNvSpPr txBox="1"/>
          <p:nvPr/>
        </p:nvSpPr>
        <p:spPr>
          <a:xfrm>
            <a:off x="5143512" y="2214546"/>
            <a:ext cx="1357321" cy="2339102"/>
          </a:xfrm>
          <a:prstGeom prst="rect">
            <a:avLst/>
          </a:prstGeom>
          <a:noFill/>
        </p:spPr>
        <p:txBody>
          <a:bodyPr wrap="square" rtlCol="0">
            <a:spAutoFit/>
          </a:bodyPr>
          <a:lstStyle/>
          <a:p>
            <a:pPr algn="ctr"/>
            <a:r>
              <a:rPr lang="en-GB" sz="1400" b="1" dirty="0" smtClean="0">
                <a:solidFill>
                  <a:srgbClr val="00B050"/>
                </a:solidFill>
              </a:rPr>
              <a:t>New Staff </a:t>
            </a:r>
          </a:p>
          <a:p>
            <a:pPr algn="ctr"/>
            <a:r>
              <a:rPr lang="en-GB" sz="1100" b="1" dirty="0" smtClean="0">
                <a:solidFill>
                  <a:srgbClr val="00B050"/>
                </a:solidFill>
              </a:rPr>
              <a:t>We have two new members of staff.  Catarina and Katie have joined the Little Acorns team. A letter has gone out to say who your </a:t>
            </a:r>
            <a:r>
              <a:rPr lang="en-GB" sz="1100" b="1" dirty="0" smtClean="0">
                <a:solidFill>
                  <a:srgbClr val="00B050"/>
                </a:solidFill>
              </a:rPr>
              <a:t>c</a:t>
            </a:r>
            <a:r>
              <a:rPr lang="en-GB" sz="1100" b="1" dirty="0" smtClean="0">
                <a:solidFill>
                  <a:srgbClr val="00B050"/>
                </a:solidFill>
              </a:rPr>
              <a:t>hild’s </a:t>
            </a:r>
            <a:r>
              <a:rPr lang="en-GB" sz="1100" b="1" dirty="0" smtClean="0">
                <a:solidFill>
                  <a:srgbClr val="00B050"/>
                </a:solidFill>
              </a:rPr>
              <a:t>Key person will be.  If you have any questions please speak to Di or Kelly. </a:t>
            </a:r>
            <a:endParaRPr lang="en-GB" sz="1100" b="1" dirty="0">
              <a:solidFill>
                <a:srgbClr val="FF0000"/>
              </a:solidFill>
            </a:endParaRPr>
          </a:p>
        </p:txBody>
      </p:sp>
      <p:sp>
        <p:nvSpPr>
          <p:cNvPr id="39" name="Rectangle 38"/>
          <p:cNvSpPr/>
          <p:nvPr/>
        </p:nvSpPr>
        <p:spPr>
          <a:xfrm>
            <a:off x="4429132" y="7000892"/>
            <a:ext cx="1714512" cy="17859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sp>
        <p:nvSpPr>
          <p:cNvPr id="30" name="TextBox 29"/>
          <p:cNvSpPr txBox="1"/>
          <p:nvPr/>
        </p:nvSpPr>
        <p:spPr>
          <a:xfrm>
            <a:off x="500042" y="7358896"/>
            <a:ext cx="3857652" cy="1569660"/>
          </a:xfrm>
          <a:prstGeom prst="rect">
            <a:avLst/>
          </a:prstGeom>
          <a:noFill/>
        </p:spPr>
        <p:txBody>
          <a:bodyPr wrap="square" rtlCol="0">
            <a:spAutoFit/>
          </a:bodyPr>
          <a:lstStyle/>
          <a:p>
            <a:pPr algn="ctr"/>
            <a:r>
              <a:rPr lang="en-GB" sz="1200" dirty="0" smtClean="0">
                <a:solidFill>
                  <a:srgbClr val="002060"/>
                </a:solidFill>
              </a:rPr>
              <a:t>Reminder of Fee increase. </a:t>
            </a:r>
          </a:p>
          <a:p>
            <a:pPr algn="ctr"/>
            <a:r>
              <a:rPr lang="en-GB" sz="1200" dirty="0" smtClean="0">
                <a:solidFill>
                  <a:srgbClr val="002060"/>
                </a:solidFill>
              </a:rPr>
              <a:t>The fee’s have now increased to £3.90 per hour. We will be sending invoices out shortly this will have the date the invoice is needed to be paid by on the bottom. Should you be late paying the invoice there will be a late charge of 10% of your bill will be added. </a:t>
            </a:r>
          </a:p>
          <a:p>
            <a:pPr algn="ctr"/>
            <a:r>
              <a:rPr lang="en-GB" sz="1200" dirty="0" smtClean="0">
                <a:solidFill>
                  <a:srgbClr val="002060"/>
                </a:solidFill>
              </a:rPr>
              <a:t>If you are having difficulties making the payment please speak to Di or Kelly before the due date of the invoice. </a:t>
            </a:r>
          </a:p>
        </p:txBody>
      </p:sp>
      <p:sp>
        <p:nvSpPr>
          <p:cNvPr id="38" name="Rectangle 37"/>
          <p:cNvSpPr/>
          <p:nvPr/>
        </p:nvSpPr>
        <p:spPr>
          <a:xfrm>
            <a:off x="571480" y="7358082"/>
            <a:ext cx="3786214" cy="15001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a:off x="2571744" y="3071802"/>
            <a:ext cx="1767177" cy="1384995"/>
          </a:xfrm>
          <a:prstGeom prst="rect">
            <a:avLst/>
          </a:prstGeom>
          <a:noFill/>
        </p:spPr>
        <p:txBody>
          <a:bodyPr wrap="square" rtlCol="0">
            <a:spAutoFit/>
          </a:bodyPr>
          <a:lstStyle/>
          <a:p>
            <a:pPr algn="ctr"/>
            <a:r>
              <a:rPr lang="en-GB" sz="1400" u="sng" dirty="0" smtClean="0">
                <a:solidFill>
                  <a:srgbClr val="FF0000"/>
                </a:solidFill>
              </a:rPr>
              <a:t>Welcome back.</a:t>
            </a:r>
          </a:p>
          <a:p>
            <a:pPr algn="ctr"/>
            <a:r>
              <a:rPr lang="en-GB" sz="1400" dirty="0" smtClean="0">
                <a:solidFill>
                  <a:srgbClr val="FF0000"/>
                </a:solidFill>
              </a:rPr>
              <a:t>We hope you all have had a lovely Summer break and are looking forward to the new term ahead. </a:t>
            </a:r>
            <a:endParaRPr lang="en-GB" sz="1400" dirty="0">
              <a:solidFill>
                <a:srgbClr val="FF0000"/>
              </a:solidFill>
            </a:endParaRPr>
          </a:p>
        </p:txBody>
      </p:sp>
      <p:sp>
        <p:nvSpPr>
          <p:cNvPr id="29" name="TextBox 28"/>
          <p:cNvSpPr txBox="1"/>
          <p:nvPr/>
        </p:nvSpPr>
        <p:spPr>
          <a:xfrm>
            <a:off x="4572009" y="7000892"/>
            <a:ext cx="1571636" cy="2123658"/>
          </a:xfrm>
          <a:prstGeom prst="rect">
            <a:avLst/>
          </a:prstGeom>
          <a:noFill/>
        </p:spPr>
        <p:txBody>
          <a:bodyPr wrap="square" rtlCol="0">
            <a:spAutoFit/>
          </a:bodyPr>
          <a:lstStyle/>
          <a:p>
            <a:pPr algn="ctr"/>
            <a:r>
              <a:rPr lang="en-GB" sz="1200" dirty="0" smtClean="0">
                <a:solidFill>
                  <a:srgbClr val="FF0000"/>
                </a:solidFill>
              </a:rPr>
              <a:t>Open day event at Our Lady’s Primary School. </a:t>
            </a:r>
          </a:p>
          <a:p>
            <a:pPr algn="ctr"/>
            <a:r>
              <a:rPr lang="en-GB" sz="1200" dirty="0" smtClean="0">
                <a:solidFill>
                  <a:srgbClr val="FF0000"/>
                </a:solidFill>
              </a:rPr>
              <a:t>Friday 20</a:t>
            </a:r>
            <a:r>
              <a:rPr lang="en-GB" sz="1200" baseline="30000" dirty="0" smtClean="0">
                <a:solidFill>
                  <a:srgbClr val="FF0000"/>
                </a:solidFill>
              </a:rPr>
              <a:t>th</a:t>
            </a:r>
            <a:r>
              <a:rPr lang="en-GB" sz="1200" dirty="0" smtClean="0">
                <a:solidFill>
                  <a:srgbClr val="FF0000"/>
                </a:solidFill>
              </a:rPr>
              <a:t> September </a:t>
            </a:r>
          </a:p>
          <a:p>
            <a:pPr algn="ctr"/>
            <a:r>
              <a:rPr lang="en-GB" sz="1200" dirty="0" smtClean="0">
                <a:solidFill>
                  <a:srgbClr val="FF0000"/>
                </a:solidFill>
              </a:rPr>
              <a:t>10.00-11.00am or 1.30-2.30pm</a:t>
            </a:r>
          </a:p>
          <a:p>
            <a:pPr algn="ctr"/>
            <a:r>
              <a:rPr lang="en-GB" sz="1200" dirty="0" smtClean="0">
                <a:solidFill>
                  <a:srgbClr val="FF0000"/>
                </a:solidFill>
              </a:rPr>
              <a:t>RSVP to </a:t>
            </a:r>
          </a:p>
          <a:p>
            <a:pPr algn="ctr"/>
            <a:r>
              <a:rPr lang="en-GB" sz="1200" dirty="0" err="1" smtClean="0">
                <a:solidFill>
                  <a:srgbClr val="FF0000"/>
                </a:solidFill>
              </a:rPr>
              <a:t>admin@osoprimary</a:t>
            </a:r>
            <a:r>
              <a:rPr lang="en-GB" sz="1200" dirty="0" smtClean="0">
                <a:solidFill>
                  <a:srgbClr val="FF0000"/>
                </a:solidFill>
              </a:rPr>
              <a:t>.</a:t>
            </a:r>
          </a:p>
          <a:p>
            <a:pPr algn="ctr"/>
            <a:r>
              <a:rPr lang="en-GB" sz="1200" dirty="0" smtClean="0">
                <a:solidFill>
                  <a:srgbClr val="FF0000"/>
                </a:solidFill>
              </a:rPr>
              <a:t>co.uk</a:t>
            </a:r>
          </a:p>
          <a:p>
            <a:pPr algn="ctr"/>
            <a:endParaRPr lang="en-GB" sz="1200" dirty="0" smtClean="0">
              <a:solidFill>
                <a:srgbClr val="FF0000"/>
              </a:solidFill>
            </a:endParaRPr>
          </a:p>
          <a:p>
            <a:pPr algn="ctr"/>
            <a:r>
              <a:rPr lang="en-GB" sz="1200" dirty="0" smtClean="0">
                <a:solidFill>
                  <a:srgbClr val="FF0000"/>
                </a:solidFill>
              </a:rPr>
              <a:t> </a:t>
            </a:r>
            <a:endParaRPr lang="en-GB" sz="12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3429000" y="357158"/>
            <a:ext cx="2343160" cy="170021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lowchart: Data 8"/>
          <p:cNvSpPr/>
          <p:nvPr/>
        </p:nvSpPr>
        <p:spPr>
          <a:xfrm>
            <a:off x="2786058" y="357158"/>
            <a:ext cx="3500462" cy="1684218"/>
          </a:xfrm>
          <a:prstGeom prst="flowChartInputOutp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4286256" y="285720"/>
            <a:ext cx="2143140" cy="3429024"/>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4429132" y="357158"/>
            <a:ext cx="1857388" cy="3547125"/>
          </a:xfrm>
          <a:prstGeom prst="rect">
            <a:avLst/>
          </a:prstGeom>
          <a:noFill/>
        </p:spPr>
        <p:txBody>
          <a:bodyPr wrap="square" rtlCol="0">
            <a:spAutoFit/>
          </a:bodyPr>
          <a:lstStyle/>
          <a:p>
            <a:pPr algn="ctr"/>
            <a:r>
              <a:rPr lang="en-GB" sz="1400" dirty="0" smtClean="0">
                <a:solidFill>
                  <a:srgbClr val="FF0000"/>
                </a:solidFill>
              </a:rPr>
              <a:t> Committee AGM</a:t>
            </a:r>
          </a:p>
          <a:p>
            <a:pPr algn="ctr"/>
            <a:r>
              <a:rPr lang="en-GB" sz="1050" dirty="0" smtClean="0">
                <a:solidFill>
                  <a:srgbClr val="FF0000"/>
                </a:solidFill>
              </a:rPr>
              <a:t>It’s that time of year again when we are looking for people to join our Pre-School committee. </a:t>
            </a:r>
          </a:p>
          <a:p>
            <a:pPr algn="ctr"/>
            <a:r>
              <a:rPr lang="en-GB" sz="1050" dirty="0" smtClean="0">
                <a:solidFill>
                  <a:srgbClr val="FF0000"/>
                </a:solidFill>
              </a:rPr>
              <a:t>The Committee is a very important part of </a:t>
            </a:r>
            <a:r>
              <a:rPr lang="en-GB" sz="1050" dirty="0" smtClean="0">
                <a:solidFill>
                  <a:srgbClr val="FF0000"/>
                </a:solidFill>
              </a:rPr>
              <a:t>Pre-School and a great way to meet new friends and  have a n input into your child’s Pre-School Journey. </a:t>
            </a:r>
            <a:endParaRPr lang="en-GB" sz="1050" dirty="0" smtClean="0">
              <a:solidFill>
                <a:srgbClr val="FF0000"/>
              </a:solidFill>
            </a:endParaRPr>
          </a:p>
          <a:p>
            <a:pPr algn="ctr"/>
            <a:r>
              <a:rPr lang="en-GB" sz="1050" dirty="0" smtClean="0">
                <a:solidFill>
                  <a:srgbClr val="FF0000"/>
                </a:solidFill>
              </a:rPr>
              <a:t>At the AGM which will be on </a:t>
            </a:r>
            <a:r>
              <a:rPr lang="en-GB" sz="1050" b="1" dirty="0" smtClean="0">
                <a:solidFill>
                  <a:srgbClr val="FF0000"/>
                </a:solidFill>
              </a:rPr>
              <a:t>Monday 7</a:t>
            </a:r>
            <a:r>
              <a:rPr lang="en-GB" sz="1050" b="1" baseline="30000" dirty="0" smtClean="0">
                <a:solidFill>
                  <a:srgbClr val="FF0000"/>
                </a:solidFill>
              </a:rPr>
              <a:t>th</a:t>
            </a:r>
            <a:r>
              <a:rPr lang="en-GB" sz="1050" b="1" dirty="0" smtClean="0">
                <a:solidFill>
                  <a:srgbClr val="FF0000"/>
                </a:solidFill>
              </a:rPr>
              <a:t> October @ 6pm </a:t>
            </a:r>
            <a:r>
              <a:rPr lang="en-GB" sz="1050" dirty="0" smtClean="0">
                <a:solidFill>
                  <a:srgbClr val="FF0000"/>
                </a:solidFill>
              </a:rPr>
              <a:t>we</a:t>
            </a:r>
            <a:r>
              <a:rPr lang="en-GB" sz="1050" dirty="0" smtClean="0">
                <a:solidFill>
                  <a:srgbClr val="FF0000"/>
                </a:solidFill>
              </a:rPr>
              <a:t> </a:t>
            </a:r>
            <a:r>
              <a:rPr lang="en-GB" sz="1050" dirty="0" smtClean="0">
                <a:solidFill>
                  <a:srgbClr val="FF0000"/>
                </a:solidFill>
              </a:rPr>
              <a:t>will be looking for a new </a:t>
            </a:r>
            <a:r>
              <a:rPr lang="en-GB" sz="1050" dirty="0" smtClean="0">
                <a:solidFill>
                  <a:srgbClr val="FF0000"/>
                </a:solidFill>
              </a:rPr>
              <a:t>officer</a:t>
            </a:r>
            <a:r>
              <a:rPr lang="en-GB" sz="1050" dirty="0" smtClean="0">
                <a:solidFill>
                  <a:srgbClr val="FF0000"/>
                </a:solidFill>
              </a:rPr>
              <a:t>  to stand on the management team as </a:t>
            </a:r>
            <a:r>
              <a:rPr lang="en-GB" sz="1050" dirty="0" smtClean="0">
                <a:solidFill>
                  <a:srgbClr val="FF0000"/>
                </a:solidFill>
              </a:rPr>
              <a:t>well as  committee members. </a:t>
            </a:r>
            <a:r>
              <a:rPr lang="en-GB" sz="1050" dirty="0" smtClean="0">
                <a:solidFill>
                  <a:srgbClr val="FF0000"/>
                </a:solidFill>
              </a:rPr>
              <a:t> If you feel you would like more information please speak to Di or Kelly. </a:t>
            </a:r>
          </a:p>
          <a:p>
            <a:pPr algn="ctr"/>
            <a:endParaRPr lang="en-GB" sz="1100" dirty="0">
              <a:solidFill>
                <a:srgbClr val="0070C0"/>
              </a:solidFill>
            </a:endParaRPr>
          </a:p>
        </p:txBody>
      </p:sp>
      <p:sp>
        <p:nvSpPr>
          <p:cNvPr id="18" name="Rectangle 17">
            <a:extLst>
              <a:ext uri="{FF2B5EF4-FFF2-40B4-BE49-F238E27FC236}">
                <a16:creationId xmlns:a16="http://schemas.microsoft.com/office/drawing/2014/main" xmlns="" id="{9D0BB16D-CEBB-42FD-8AF0-AACA8E4B20C5}"/>
              </a:ext>
            </a:extLst>
          </p:cNvPr>
          <p:cNvSpPr/>
          <p:nvPr/>
        </p:nvSpPr>
        <p:spPr>
          <a:xfrm>
            <a:off x="571480" y="428596"/>
            <a:ext cx="3006096" cy="1857388"/>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xmlns="" id="{653E204C-696F-4F22-A3AF-8BA5F00F54FE}"/>
              </a:ext>
            </a:extLst>
          </p:cNvPr>
          <p:cNvSpPr txBox="1"/>
          <p:nvPr/>
        </p:nvSpPr>
        <p:spPr>
          <a:xfrm>
            <a:off x="571480" y="714348"/>
            <a:ext cx="3006096" cy="1384995"/>
          </a:xfrm>
          <a:prstGeom prst="rect">
            <a:avLst/>
          </a:prstGeom>
          <a:noFill/>
        </p:spPr>
        <p:txBody>
          <a:bodyPr wrap="square" rtlCol="0">
            <a:spAutoFit/>
          </a:bodyPr>
          <a:lstStyle/>
          <a:p>
            <a:pPr algn="ctr"/>
            <a:r>
              <a:rPr lang="en-GB" sz="1200" b="1" u="sng" dirty="0" smtClean="0">
                <a:solidFill>
                  <a:srgbClr val="00B0F0"/>
                </a:solidFill>
                <a:latin typeface="Century Gothic" panose="020B0502020202020204" pitchFamily="34" charset="0"/>
              </a:rPr>
              <a:t>Breakfast / After School club </a:t>
            </a:r>
          </a:p>
          <a:p>
            <a:pPr algn="ctr"/>
            <a:r>
              <a:rPr lang="en-GB" sz="1200" b="1" dirty="0" smtClean="0">
                <a:solidFill>
                  <a:srgbClr val="00B0F0"/>
                </a:solidFill>
                <a:latin typeface="Century Gothic" panose="020B0502020202020204" pitchFamily="34" charset="0"/>
              </a:rPr>
              <a:t>We offer breakfast club from 8.00am </a:t>
            </a:r>
          </a:p>
          <a:p>
            <a:pPr algn="ctr"/>
            <a:r>
              <a:rPr lang="en-GB" sz="1200" b="1" dirty="0" smtClean="0">
                <a:solidFill>
                  <a:srgbClr val="00B0F0"/>
                </a:solidFill>
                <a:latin typeface="Century Gothic" panose="020B0502020202020204" pitchFamily="34" charset="0"/>
              </a:rPr>
              <a:t>and After school club from 3.00-5.00pm </a:t>
            </a:r>
          </a:p>
          <a:p>
            <a:pPr algn="ctr"/>
            <a:r>
              <a:rPr lang="en-GB" sz="1200" b="1" dirty="0" smtClean="0">
                <a:solidFill>
                  <a:srgbClr val="00B0F0"/>
                </a:solidFill>
                <a:latin typeface="Century Gothic" panose="020B0502020202020204" pitchFamily="34" charset="0"/>
              </a:rPr>
              <a:t>This is open to primary school children as well. Please talk to a member of staff if you would like to know more. </a:t>
            </a:r>
            <a:endParaRPr lang="en-GB" sz="1200" dirty="0">
              <a:solidFill>
                <a:srgbClr val="00B0F0"/>
              </a:solidFill>
              <a:latin typeface="Century Gothic" panose="020B0502020202020204" pitchFamily="34" charset="0"/>
            </a:endParaRPr>
          </a:p>
        </p:txBody>
      </p:sp>
      <p:sp>
        <p:nvSpPr>
          <p:cNvPr id="10" name="TextBox 9"/>
          <p:cNvSpPr txBox="1"/>
          <p:nvPr/>
        </p:nvSpPr>
        <p:spPr>
          <a:xfrm>
            <a:off x="642918" y="1142976"/>
            <a:ext cx="2643206" cy="646331"/>
          </a:xfrm>
          <a:prstGeom prst="rect">
            <a:avLst/>
          </a:prstGeom>
          <a:noFill/>
        </p:spPr>
        <p:txBody>
          <a:bodyPr wrap="square" rtlCol="0">
            <a:spAutoFit/>
          </a:bodyPr>
          <a:lstStyle/>
          <a:p>
            <a:pPr algn="ctr"/>
            <a:endParaRPr lang="en-GB" sz="1200" dirty="0" smtClean="0">
              <a:solidFill>
                <a:srgbClr val="002060"/>
              </a:solidFill>
            </a:endParaRPr>
          </a:p>
          <a:p>
            <a:pPr algn="ctr"/>
            <a:r>
              <a:rPr lang="en-GB" sz="1200" u="sng" dirty="0" smtClean="0">
                <a:solidFill>
                  <a:srgbClr val="FF0000"/>
                </a:solidFill>
              </a:rPr>
              <a:t> </a:t>
            </a:r>
          </a:p>
          <a:p>
            <a:pPr algn="ctr"/>
            <a:endParaRPr lang="en-GB" sz="1200" dirty="0">
              <a:solidFill>
                <a:srgbClr val="002060"/>
              </a:solidFill>
            </a:endParaRPr>
          </a:p>
        </p:txBody>
      </p:sp>
      <p:sp>
        <p:nvSpPr>
          <p:cNvPr id="12" name="Rectangle 11"/>
          <p:cNvSpPr/>
          <p:nvPr/>
        </p:nvSpPr>
        <p:spPr>
          <a:xfrm>
            <a:off x="1357298" y="6429388"/>
            <a:ext cx="4214842" cy="1500198"/>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smtClean="0">
                <a:solidFill>
                  <a:srgbClr val="FF0000"/>
                </a:solidFill>
              </a:rPr>
              <a:t>Easy fundraising</a:t>
            </a:r>
          </a:p>
          <a:p>
            <a:pPr algn="ctr"/>
            <a:r>
              <a:rPr lang="en-GB" u="sng" dirty="0" smtClean="0">
                <a:solidFill>
                  <a:srgbClr val="FF0000"/>
                </a:solidFill>
              </a:rPr>
              <a:t>www.easyfundraising.org.uk</a:t>
            </a:r>
          </a:p>
          <a:p>
            <a:pPr algn="ctr"/>
            <a:r>
              <a:rPr lang="en-GB" sz="1100" dirty="0" smtClean="0">
                <a:solidFill>
                  <a:srgbClr val="FF0000"/>
                </a:solidFill>
              </a:rPr>
              <a:t>If you buy online there are lots of places that use easy fundraising. Simply log in and choose Little Acorns and then shop till you drop!!! </a:t>
            </a:r>
          </a:p>
          <a:p>
            <a:pPr algn="ctr"/>
            <a:r>
              <a:rPr lang="en-GB" sz="1100" dirty="0" smtClean="0">
                <a:solidFill>
                  <a:srgbClr val="FF0000"/>
                </a:solidFill>
              </a:rPr>
              <a:t>Please see Di if you would like more information. </a:t>
            </a:r>
            <a:endParaRPr lang="en-GB" sz="1100" dirty="0">
              <a:solidFill>
                <a:srgbClr val="FF0000"/>
              </a:solidFill>
            </a:endParaRPr>
          </a:p>
        </p:txBody>
      </p:sp>
      <p:sp>
        <p:nvSpPr>
          <p:cNvPr id="11" name="Rounded Rectangle 10"/>
          <p:cNvSpPr/>
          <p:nvPr/>
        </p:nvSpPr>
        <p:spPr>
          <a:xfrm>
            <a:off x="500042" y="3357554"/>
            <a:ext cx="3857652" cy="2571768"/>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785794" y="3500430"/>
            <a:ext cx="3357586" cy="2000548"/>
          </a:xfrm>
          <a:prstGeom prst="rect">
            <a:avLst/>
          </a:prstGeom>
          <a:noFill/>
        </p:spPr>
        <p:txBody>
          <a:bodyPr wrap="square" rtlCol="0">
            <a:spAutoFit/>
          </a:bodyPr>
          <a:lstStyle/>
          <a:p>
            <a:pPr algn="ctr"/>
            <a:r>
              <a:rPr lang="en-GB" sz="1600" b="1" dirty="0" smtClean="0">
                <a:solidFill>
                  <a:srgbClr val="0070C0"/>
                </a:solidFill>
              </a:rPr>
              <a:t>Tapestry </a:t>
            </a:r>
          </a:p>
          <a:p>
            <a:pPr algn="ctr"/>
            <a:r>
              <a:rPr lang="en-GB" sz="1200" b="1" dirty="0" smtClean="0">
                <a:solidFill>
                  <a:srgbClr val="FF0000"/>
                </a:solidFill>
              </a:rPr>
              <a:t>Tapestry is our learning journey for the children while they are at Little Acorns. If your child has just started with us you will receive an email with details on how to set up access to your account. When you do that you can see what your child has been doing while they are at Pre-School. Please feel free to add and comment on the pictures, videos or observations that are added. If you have trouble accessing Tapestry please see Di. </a:t>
            </a:r>
            <a:endParaRPr lang="en-GB" sz="1200" b="1" dirty="0" smtClean="0">
              <a:solidFill>
                <a:srgbClr val="FF0000"/>
              </a:solidFill>
            </a:endParaRPr>
          </a:p>
        </p:txBody>
      </p:sp>
    </p:spTree>
    <p:extLst>
      <p:ext uri="{BB962C8B-B14F-4D97-AF65-F5344CB8AC3E}">
        <p14:creationId xmlns:p14="http://schemas.microsoft.com/office/powerpoint/2010/main" xmlns="" val="1123557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8135</TotalTime>
  <Words>602</Words>
  <Application>Microsoft Office PowerPoint</Application>
  <PresentationFormat>On-screen Show (4:3)</PresentationFormat>
  <Paragraphs>70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lornamorris</dc:creator>
  <cp:lastModifiedBy>cherylmeddins</cp:lastModifiedBy>
  <cp:revision>696</cp:revision>
  <dcterms:created xsi:type="dcterms:W3CDTF">2016-09-30T07:07:57Z</dcterms:created>
  <dcterms:modified xsi:type="dcterms:W3CDTF">2019-09-13T08:41:33Z</dcterms:modified>
</cp:coreProperties>
</file>